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5" r:id="rId2"/>
    <p:sldId id="288" r:id="rId3"/>
    <p:sldId id="289" r:id="rId4"/>
    <p:sldId id="266" r:id="rId5"/>
    <p:sldId id="267" r:id="rId6"/>
    <p:sldId id="268" r:id="rId7"/>
    <p:sldId id="269" r:id="rId8"/>
    <p:sldId id="270" r:id="rId9"/>
    <p:sldId id="271" r:id="rId10"/>
    <p:sldId id="272" r:id="rId11"/>
    <p:sldId id="273" r:id="rId12"/>
    <p:sldId id="274" r:id="rId13"/>
    <p:sldId id="276" r:id="rId14"/>
    <p:sldId id="277" r:id="rId15"/>
    <p:sldId id="278" r:id="rId16"/>
    <p:sldId id="279" r:id="rId17"/>
    <p:sldId id="281" r:id="rId18"/>
    <p:sldId id="282" r:id="rId19"/>
    <p:sldId id="283" r:id="rId20"/>
    <p:sldId id="280" r:id="rId21"/>
    <p:sldId id="287" r:id="rId22"/>
    <p:sldId id="284" r:id="rId23"/>
    <p:sldId id="262" r:id="rId24"/>
    <p:sldId id="28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667" autoAdjust="0"/>
  </p:normalViewPr>
  <p:slideViewPr>
    <p:cSldViewPr>
      <p:cViewPr varScale="1">
        <p:scale>
          <a:sx n="47" d="100"/>
          <a:sy n="47" d="100"/>
        </p:scale>
        <p:origin x="-1104" y="-84"/>
      </p:cViewPr>
      <p:guideLst>
        <p:guide orient="horz" pos="2160"/>
        <p:guide pos="2880"/>
      </p:guideLst>
    </p:cSldViewPr>
  </p:slideViewPr>
  <p:notesTextViewPr>
    <p:cViewPr>
      <p:scale>
        <a:sx n="1" d="1"/>
        <a:sy n="1" d="1"/>
      </p:scale>
      <p:origin x="0" y="0"/>
    </p:cViewPr>
  </p:notesTextViewPr>
  <p:sorterViewPr>
    <p:cViewPr>
      <p:scale>
        <a:sx n="66" d="100"/>
        <a:sy n="66" d="100"/>
      </p:scale>
      <p:origin x="0" y="931"/>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FCF3D8-7FCE-47A5-A2C9-52508418EE44}" type="datetimeFigureOut">
              <a:rPr lang="en-US" smtClean="0"/>
              <a:pPr/>
              <a:t>6/30/2013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CFBBC4-98ED-462A-9932-FC34BB0F449C}" type="slidenum">
              <a:rPr lang="en-US" smtClean="0"/>
              <a:pPr/>
              <a:t>‹#›</a:t>
            </a:fld>
            <a:endParaRPr lang="en-US"/>
          </a:p>
        </p:txBody>
      </p:sp>
    </p:spTree>
    <p:extLst>
      <p:ext uri="{BB962C8B-B14F-4D97-AF65-F5344CB8AC3E}">
        <p14:creationId xmlns:p14="http://schemas.microsoft.com/office/powerpoint/2010/main" val="427735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phet.colorado.edu/en/research"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phet.colorado.edu/en/research"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www.colorado.edu/physics/EducationIssues/papers/perc06_keller.pdf"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phet.colorado.edu/publications/phet_design_process.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was for a 50 minute talk at NSTA (k-12 science teachers association, but mostly HS and MS teachers) where participants would not have a computer. This could use more math sims to be more comprehensive</a:t>
            </a:r>
          </a:p>
          <a:p>
            <a:r>
              <a:rPr lang="en-US" baseline="0" dirty="0" smtClean="0"/>
              <a:t>Have phet loaded on presenter computer because NSTA may not provide web access to presenters. </a:t>
            </a:r>
          </a:p>
          <a:p>
            <a:endParaRPr lang="en-US" smtClean="0"/>
          </a:p>
          <a:p>
            <a:r>
              <a:rPr lang="en-US" smtClean="0"/>
              <a:t>Need </a:t>
            </a:r>
            <a:r>
              <a:rPr lang="en-US" dirty="0" smtClean="0"/>
              <a:t>to have open: </a:t>
            </a:r>
            <a:r>
              <a:rPr lang="en-US" sz="1200" kern="1200" dirty="0" smtClean="0">
                <a:solidFill>
                  <a:schemeClr val="tx1"/>
                </a:solidFill>
                <a:effectLst/>
                <a:latin typeface="+mn-lt"/>
                <a:ea typeface="+mn-ea"/>
                <a:cs typeface="+mn-cs"/>
              </a:rPr>
              <a:t>Phet webpage, The Moving Man, Force and</a:t>
            </a:r>
            <a:r>
              <a:rPr lang="en-US" sz="1200" kern="1200" baseline="0" dirty="0" smtClean="0">
                <a:solidFill>
                  <a:schemeClr val="tx1"/>
                </a:solidFill>
                <a:effectLst/>
                <a:latin typeface="+mn-lt"/>
                <a:ea typeface="+mn-ea"/>
                <a:cs typeface="+mn-cs"/>
              </a:rPr>
              <a:t> Motion Basics</a:t>
            </a:r>
            <a:r>
              <a:rPr lang="en-US" sz="1200" kern="1200" dirty="0" smtClean="0">
                <a:solidFill>
                  <a:schemeClr val="tx1"/>
                </a:solidFill>
                <a:effectLst/>
                <a:latin typeface="+mn-lt"/>
                <a:ea typeface="+mn-ea"/>
                <a:cs typeface="+mn-cs"/>
              </a:rPr>
              <a:t>, Energy Skate park, Build</a:t>
            </a:r>
            <a:r>
              <a:rPr lang="en-US" sz="1200" kern="1200" baseline="0" dirty="0" smtClean="0">
                <a:solidFill>
                  <a:schemeClr val="tx1"/>
                </a:solidFill>
                <a:effectLst/>
                <a:latin typeface="+mn-lt"/>
                <a:ea typeface="+mn-ea"/>
                <a:cs typeface="+mn-cs"/>
              </a:rPr>
              <a:t> an Atom</a:t>
            </a:r>
            <a:r>
              <a:rPr lang="en-US" sz="1200" kern="1200" dirty="0" smtClean="0">
                <a:solidFill>
                  <a:schemeClr val="tx1"/>
                </a:solidFill>
                <a:effectLst/>
                <a:latin typeface="+mn-lt"/>
                <a:ea typeface="+mn-ea"/>
                <a:cs typeface="+mn-cs"/>
              </a:rPr>
              <a:t>,  Equation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Grapher</a:t>
            </a:r>
            <a:r>
              <a:rPr lang="en-US" sz="1200" kern="1200" baseline="0" dirty="0" smtClean="0">
                <a:solidFill>
                  <a:schemeClr val="tx1"/>
                </a:solidFill>
                <a:effectLst/>
                <a:latin typeface="+mn-lt"/>
                <a:ea typeface="+mn-ea"/>
                <a:cs typeface="+mn-cs"/>
              </a:rPr>
              <a:t>, Density</a:t>
            </a:r>
            <a:r>
              <a:rPr lang="en-US" sz="1200" kern="1200" dirty="0" smtClean="0">
                <a:solidFill>
                  <a:schemeClr val="tx1"/>
                </a:solidFill>
                <a:effectLst/>
                <a:latin typeface="+mn-lt"/>
                <a:ea typeface="+mn-ea"/>
                <a:cs typeface="+mn-cs"/>
              </a:rPr>
              <a:t>, Moving Man, Energy Skate Park</a:t>
            </a:r>
            <a:r>
              <a:rPr lang="en-US" sz="1200" kern="1200" baseline="0" dirty="0" smtClean="0">
                <a:solidFill>
                  <a:schemeClr val="tx1"/>
                </a:solidFill>
                <a:effectLst/>
                <a:latin typeface="+mn-lt"/>
                <a:ea typeface="+mn-ea"/>
                <a:cs typeface="+mn-cs"/>
              </a:rPr>
              <a:t> Basics, Radioactive Dating Game, Alpha Decay, Beta Decay, and States of Matter. The Moving Man Tips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Trish :Self -introduce HS</a:t>
            </a:r>
            <a:r>
              <a:rPr lang="en-US" sz="1200" kern="1200" baseline="0" dirty="0" smtClean="0">
                <a:solidFill>
                  <a:schemeClr val="tx1"/>
                </a:solidFill>
                <a:effectLst/>
                <a:latin typeface="+mn-lt"/>
                <a:ea typeface="+mn-ea"/>
                <a:cs typeface="+mn-cs"/>
              </a:rPr>
              <a:t> teacher since 1981 in </a:t>
            </a:r>
            <a:r>
              <a:rPr lang="en-US" sz="1200" kern="1200" baseline="0" dirty="0" err="1" smtClean="0">
                <a:solidFill>
                  <a:schemeClr val="tx1"/>
                </a:solidFill>
                <a:effectLst/>
                <a:latin typeface="+mn-lt"/>
                <a:ea typeface="+mn-ea"/>
                <a:cs typeface="+mn-cs"/>
              </a:rPr>
              <a:t>Chem</a:t>
            </a:r>
            <a:r>
              <a:rPr lang="en-US" sz="1200" kern="1200" baseline="0" dirty="0" smtClean="0">
                <a:solidFill>
                  <a:schemeClr val="tx1"/>
                </a:solidFill>
                <a:effectLst/>
                <a:latin typeface="+mn-lt"/>
                <a:ea typeface="+mn-ea"/>
                <a:cs typeface="+mn-cs"/>
              </a:rPr>
              <a:t>, Physics, and Math. I have been using Phet since 2004 in HS </a:t>
            </a:r>
            <a:r>
              <a:rPr lang="en-US" sz="1200" kern="1200" baseline="0" dirty="0" err="1" smtClean="0">
                <a:solidFill>
                  <a:schemeClr val="tx1"/>
                </a:solidFill>
                <a:effectLst/>
                <a:latin typeface="+mn-lt"/>
                <a:ea typeface="+mn-ea"/>
                <a:cs typeface="+mn-cs"/>
              </a:rPr>
              <a:t>chem</a:t>
            </a:r>
            <a:r>
              <a:rPr lang="en-US" sz="1200" kern="1200" baseline="0" dirty="0" smtClean="0">
                <a:solidFill>
                  <a:schemeClr val="tx1"/>
                </a:solidFill>
                <a:effectLst/>
                <a:latin typeface="+mn-lt"/>
                <a:ea typeface="+mn-ea"/>
                <a:cs typeface="+mn-cs"/>
              </a:rPr>
              <a:t> and physics</a:t>
            </a:r>
          </a:p>
          <a:p>
            <a:r>
              <a:rPr lang="en-US" sz="1200" kern="1200" baseline="0" dirty="0" smtClean="0">
                <a:solidFill>
                  <a:schemeClr val="tx1"/>
                </a:solidFill>
                <a:effectLst/>
                <a:latin typeface="+mn-lt"/>
                <a:ea typeface="+mn-ea"/>
                <a:cs typeface="+mn-cs"/>
              </a:rPr>
              <a:t>Packet of handouts: Title page, How we Learn, Guidelines, Energy Skate Park example unit: Lesson, Tips, Student Directions, Sample  Clicker Questions; Solutions Sample Unit: Unit plans, Lesson Plans and Student directions for Salts and Solubility, Molarity, and hands-on lab, Clicker questions</a:t>
            </a:r>
          </a:p>
        </p:txBody>
      </p:sp>
      <p:sp>
        <p:nvSpPr>
          <p:cNvPr id="4" name="Slide Number Placeholder 3"/>
          <p:cNvSpPr>
            <a:spLocks noGrp="1"/>
          </p:cNvSpPr>
          <p:nvPr>
            <p:ph type="sldNum" sz="quarter" idx="10"/>
          </p:nvPr>
        </p:nvSpPr>
        <p:spPr/>
        <p:txBody>
          <a:bodyPr/>
          <a:lstStyle/>
          <a:p>
            <a:fld id="{4F46EDD9-E3BC-4D94-8BC1-4170BE57663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E836AD-5B2D-42F6-A6F2-788E8470EF19}" type="slidenum">
              <a:rPr lang="en-US"/>
              <a:pPr/>
              <a:t>11</a:t>
            </a:fld>
            <a:endParaRPr lang="en-US"/>
          </a:p>
        </p:txBody>
      </p:sp>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p:txBody>
          <a:bodyPr/>
          <a:lstStyle/>
          <a:p>
            <a:r>
              <a:rPr lang="en-US" dirty="0" smtClean="0"/>
              <a:t>Read this page. Emphasize allows for inquiry, briefly discuss research and</a:t>
            </a:r>
            <a:r>
              <a:rPr lang="en-US" baseline="0" dirty="0" smtClean="0"/>
              <a:t> show research page at </a:t>
            </a:r>
            <a:r>
              <a:rPr lang="en-US" dirty="0" smtClean="0">
                <a:hlinkClick r:id="rId3"/>
              </a:rPr>
              <a:t>http://phet.colorado.edu/en/research</a:t>
            </a:r>
            <a:r>
              <a:rPr lang="en-US" dirty="0" smtClean="0"/>
              <a:t> Show The Moving Man and States of Matter</a:t>
            </a:r>
            <a:r>
              <a:rPr lang="en-US" baseline="0" dirty="0" smtClean="0"/>
              <a:t> </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924FFD2-85CC-4B42-AB0A-9A1CA2B52A4C}" type="slidenum">
              <a:rPr lang="en-US">
                <a:latin typeface="Times" charset="0"/>
                <a:ea typeface="Osaka" charset="-128"/>
              </a:rPr>
              <a:pPr fontAlgn="base">
                <a:spcBef>
                  <a:spcPct val="0"/>
                </a:spcBef>
                <a:spcAft>
                  <a:spcPct val="0"/>
                </a:spcAft>
              </a:pPr>
              <a:t>12</a:t>
            </a:fld>
            <a:endParaRPr lang="en-US">
              <a:latin typeface="Times" charset="0"/>
              <a:ea typeface="Osaka" charset="-128"/>
            </a:endParaRPr>
          </a:p>
        </p:txBody>
      </p:sp>
      <p:sp>
        <p:nvSpPr>
          <p:cNvPr id="33795" name="Rectangle 2"/>
          <p:cNvSpPr>
            <a:spLocks noGrp="1" noRot="1" noChangeAspect="1" noChangeArrowheads="1" noTextEdit="1"/>
          </p:cNvSpPr>
          <p:nvPr>
            <p:ph type="sldImg"/>
          </p:nvPr>
        </p:nvSpPr>
        <p:spPr bwMode="auto">
          <a:xfrm>
            <a:off x="1144588" y="685800"/>
            <a:ext cx="4572000" cy="3429000"/>
          </a:xfrm>
          <a:solidFill>
            <a:srgbClr val="FFFFFF"/>
          </a:solidFill>
          <a:ln>
            <a:solidFill>
              <a:srgbClr val="000000"/>
            </a:solidFill>
            <a:miter lim="800000"/>
            <a:headEnd/>
            <a:tailEnd/>
          </a:ln>
        </p:spPr>
      </p:sp>
      <p:sp>
        <p:nvSpPr>
          <p:cNvPr id="33796"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20000"/>
              </a:spcBef>
            </a:pPr>
            <a:r>
              <a:rPr lang="en-US" dirty="0" smtClean="0"/>
              <a:t>Start with research literature: How people learn, how students</a:t>
            </a:r>
            <a:r>
              <a:rPr lang="en-US" baseline="0" dirty="0" smtClean="0"/>
              <a:t> learn</a:t>
            </a:r>
            <a:r>
              <a:rPr lang="en-US" dirty="0" smtClean="0"/>
              <a:t> chemistry</a:t>
            </a:r>
          </a:p>
          <a:p>
            <a:pPr>
              <a:spcBef>
                <a:spcPct val="20000"/>
              </a:spcBef>
            </a:pPr>
            <a:r>
              <a:rPr lang="en-US" dirty="0" smtClean="0"/>
              <a:t>Research informs</a:t>
            </a:r>
            <a:r>
              <a:rPr lang="en-US" baseline="0" dirty="0" smtClean="0"/>
              <a:t> our learning goal &amp; </a:t>
            </a:r>
            <a:r>
              <a:rPr lang="en-US" dirty="0" smtClean="0"/>
              <a:t>initial design</a:t>
            </a:r>
            <a:endParaRPr lang="en-US" baseline="0" dirty="0" smtClean="0"/>
          </a:p>
          <a:p>
            <a:pPr>
              <a:spcBef>
                <a:spcPct val="20000"/>
              </a:spcBef>
            </a:pPr>
            <a:r>
              <a:rPr lang="en-US" baseline="0" dirty="0" smtClean="0"/>
              <a:t>After initial design, we </a:t>
            </a:r>
            <a:r>
              <a:rPr lang="en-US" dirty="0" smtClean="0"/>
              <a:t>interview students and often redesign the sim; interviews add to the research base</a:t>
            </a:r>
          </a:p>
          <a:p>
            <a:pPr>
              <a:spcBef>
                <a:spcPct val="20000"/>
              </a:spcBef>
            </a:pPr>
            <a:r>
              <a:rPr lang="en-US" dirty="0" smtClean="0"/>
              <a:t>After redesign,</a:t>
            </a:r>
            <a:r>
              <a:rPr lang="en-US" baseline="0" dirty="0" smtClean="0"/>
              <a:t> w</a:t>
            </a:r>
            <a:r>
              <a:rPr lang="en-US" dirty="0" smtClean="0"/>
              <a:t>e and others</a:t>
            </a:r>
            <a:r>
              <a:rPr lang="en-US" baseline="0" dirty="0" smtClean="0"/>
              <a:t> </a:t>
            </a:r>
            <a:r>
              <a:rPr lang="en-US" dirty="0" smtClean="0"/>
              <a:t>use</a:t>
            </a:r>
            <a:r>
              <a:rPr lang="en-US" baseline="0" dirty="0" smtClean="0"/>
              <a:t> the </a:t>
            </a:r>
            <a:r>
              <a:rPr lang="en-US" dirty="0" err="1" smtClean="0"/>
              <a:t>sims</a:t>
            </a:r>
            <a:r>
              <a:rPr lang="en-US" dirty="0" smtClean="0"/>
              <a:t> in classrooms; data adds to the research base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Read</a:t>
            </a:r>
            <a:r>
              <a:rPr lang="en-US" baseline="0" dirty="0" smtClean="0"/>
              <a:t> and then show website (wait to show “For Teachers” pages )</a:t>
            </a:r>
            <a:endParaRPr lang="en-US" dirty="0" smtClean="0"/>
          </a:p>
        </p:txBody>
      </p:sp>
      <p:sp>
        <p:nvSpPr>
          <p:cNvPr id="36868" name="Slide Number Placeholder 3"/>
          <p:cNvSpPr>
            <a:spLocks noGrp="1"/>
          </p:cNvSpPr>
          <p:nvPr>
            <p:ph type="sldNum" sz="quarter" idx="5"/>
          </p:nvPr>
        </p:nvSpPr>
        <p:spPr>
          <a:noFill/>
        </p:spPr>
        <p:txBody>
          <a:bodyPr/>
          <a:lstStyle/>
          <a:p>
            <a:fld id="{A4928D69-4463-4827-BFA2-2191ADB0965D}" type="slidenum">
              <a:rPr lang="en-US">
                <a:solidFill>
                  <a:prstClr val="black"/>
                </a:solidFill>
              </a:rPr>
              <a:pPr/>
              <a:t>13</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Read.</a:t>
            </a:r>
            <a:r>
              <a:rPr lang="en-US" baseline="0" dirty="0" smtClean="0"/>
              <a:t> If there is audience participation, stop to discuss possible learning goals. </a:t>
            </a:r>
            <a:endParaRPr lang="en-US" dirty="0" smtClean="0"/>
          </a:p>
        </p:txBody>
      </p:sp>
      <p:sp>
        <p:nvSpPr>
          <p:cNvPr id="36868" name="Slide Number Placeholder 3"/>
          <p:cNvSpPr>
            <a:spLocks noGrp="1"/>
          </p:cNvSpPr>
          <p:nvPr>
            <p:ph type="sldNum" sz="quarter" idx="5"/>
          </p:nvPr>
        </p:nvSpPr>
        <p:spPr>
          <a:noFill/>
        </p:spPr>
        <p:txBody>
          <a:bodyPr/>
          <a:lstStyle/>
          <a:p>
            <a:fld id="{A4928D69-4463-4827-BFA2-2191ADB0965D}" type="slidenum">
              <a:rPr lang="en-US">
                <a:solidFill>
                  <a:prstClr val="black"/>
                </a:solidFill>
              </a:rPr>
              <a:pPr/>
              <a:t>14</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Explain left is the sim</a:t>
            </a:r>
            <a:r>
              <a:rPr lang="en-US" baseline="0" dirty="0" smtClean="0"/>
              <a:t> and on the right is the lab equipment. Have a group discussion about why the sim might be useful. Things to bring up are : free, less confusion by handling equipment, no equipment failures (resetting the sim takes it back to initial conditions). If time, mention research about using the sim first was shown to enable faster more accurate physical use of equipment. (see articles on research page </a:t>
            </a:r>
            <a:r>
              <a:rPr lang="en-US" dirty="0" smtClean="0">
                <a:hlinkClick r:id="rId3"/>
              </a:rPr>
              <a:t>http://phet.colorado.edu/en/research</a:t>
            </a:r>
            <a:r>
              <a:rPr lang="en-US" dirty="0" smtClean="0"/>
              <a:t> the section called</a:t>
            </a:r>
            <a:r>
              <a:rPr lang="en-US" baseline="0" dirty="0" smtClean="0"/>
              <a:t> “</a:t>
            </a:r>
            <a:r>
              <a:rPr lang="en-US" sz="1200" b="1" i="0" kern="1200" dirty="0" smtClean="0">
                <a:solidFill>
                  <a:schemeClr val="tx1"/>
                </a:solidFill>
                <a:effectLst/>
                <a:latin typeface="+mn-lt"/>
                <a:ea typeface="+mn-ea"/>
                <a:cs typeface="+mn-cs"/>
              </a:rPr>
              <a:t>Research on in-class use”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[particularly for this sim: </a:t>
            </a:r>
            <a:r>
              <a:rPr lang="en-US" sz="1200" b="0" i="0" u="none" strike="noStrike" kern="1200" dirty="0" smtClean="0">
                <a:solidFill>
                  <a:schemeClr val="tx1"/>
                </a:solidFill>
                <a:effectLst/>
                <a:latin typeface="+mn-lt"/>
                <a:ea typeface="+mn-ea"/>
                <a:cs typeface="+mn-cs"/>
                <a:hlinkClick r:id="rId4"/>
              </a:rPr>
              <a:t>Assessing the Effectiveness of a Computer Simulation in Introductory Undergraduate Environments </a:t>
            </a:r>
            <a:r>
              <a:rPr lang="en-US" sz="1200" b="0" i="0" kern="1200" dirty="0" smtClean="0">
                <a:solidFill>
                  <a:schemeClr val="tx1"/>
                </a:solidFill>
                <a:effectLst/>
                <a:latin typeface="+mn-lt"/>
                <a:ea typeface="+mn-ea"/>
                <a:cs typeface="+mn-cs"/>
              </a:rPr>
              <a:t>, C. J. Keller, N. D. Finkelstein, K. K. Perkins, and S. J. Pollock, PERC Proceedings, 2006.]</a:t>
            </a:r>
          </a:p>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CFBBC4-98ED-462A-9932-FC34BB0F449C}" type="slidenum">
              <a:rPr lang="en-US" smtClean="0"/>
              <a:pPr/>
              <a:t>15</a:t>
            </a:fld>
            <a:endParaRPr lang="en-US"/>
          </a:p>
        </p:txBody>
      </p:sp>
    </p:spTree>
    <p:extLst>
      <p:ext uri="{BB962C8B-B14F-4D97-AF65-F5344CB8AC3E}">
        <p14:creationId xmlns:p14="http://schemas.microsoft.com/office/powerpoint/2010/main" val="3975831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E836AD-5B2D-42F6-A6F2-788E8470EF19}" type="slidenum">
              <a:rPr lang="en-US">
                <a:solidFill>
                  <a:prstClr val="black"/>
                </a:solidFill>
              </a:rPr>
              <a:pPr/>
              <a:t>16</a:t>
            </a:fld>
            <a:endParaRPr lang="en-US">
              <a:solidFill>
                <a:prstClr val="black"/>
              </a:solidFill>
            </a:endParaRPr>
          </a:p>
        </p:txBody>
      </p:sp>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p:txBody>
          <a:bodyPr/>
          <a:lstStyle/>
          <a:p>
            <a:r>
              <a:rPr lang="en-US" dirty="0" smtClean="0"/>
              <a:t>Briefly</a:t>
            </a:r>
            <a:r>
              <a:rPr lang="en-US" baseline="0" dirty="0" smtClean="0"/>
              <a:t> discuss that the sims are designed and tested for high student engagement with little instruction, so they are best used with varying levels of inquiry. These videos show some examples from classrooms and the following slides serve to expound on this </a:t>
            </a:r>
            <a:r>
              <a:rPr lang="en-US" baseline="0" dirty="0" err="1" smtClean="0"/>
              <a:t>toic</a:t>
            </a:r>
            <a:r>
              <a:rPr lang="en-US" baseline="0" dirty="0" smtClean="0"/>
              <a:t>. </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E836AD-5B2D-42F6-A6F2-788E8470EF19}" type="slidenum">
              <a:rPr lang="en-US"/>
              <a:pPr/>
              <a:t>17</a:t>
            </a:fld>
            <a:endParaRPr lang="en-US"/>
          </a:p>
        </p:txBody>
      </p:sp>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p:txBody>
          <a:bodyPr/>
          <a:lstStyle/>
          <a:p>
            <a:r>
              <a:rPr lang="en-US" dirty="0" smtClean="0"/>
              <a:t>When</a:t>
            </a:r>
            <a:r>
              <a:rPr lang="en-US" baseline="0" dirty="0" smtClean="0"/>
              <a:t> planning to use the sims remember that they are designed for exploration. Demonstrate The Moving Man (which has interactive graphs that allow recording, playback and tools to analyze – check out the Tips at http://phet.colorado.edu/files/teachers-guide/moving-man-guide.pdf for more information). Show Build an Atom again and demonstrate a few features again – in particular mention that students typically spend little time on the first tab, but when they try to play the game, they use the first tab for sense and pattern making. </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just a recap of design in one handy slide. </a:t>
            </a:r>
            <a:endParaRPr lang="en-US" dirty="0"/>
          </a:p>
        </p:txBody>
      </p:sp>
      <p:sp>
        <p:nvSpPr>
          <p:cNvPr id="4" name="Slide Number Placeholder 3"/>
          <p:cNvSpPr>
            <a:spLocks noGrp="1"/>
          </p:cNvSpPr>
          <p:nvPr>
            <p:ph type="sldNum" sz="quarter" idx="10"/>
          </p:nvPr>
        </p:nvSpPr>
        <p:spPr/>
        <p:txBody>
          <a:bodyPr/>
          <a:lstStyle/>
          <a:p>
            <a:fld id="{B1CFBBC4-98ED-462A-9932-FC34BB0F449C}"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E836AD-5B2D-42F6-A6F2-788E8470EF19}" type="slidenum">
              <a:rPr lang="en-US"/>
              <a:pPr/>
              <a:t>19</a:t>
            </a:fld>
            <a:endParaRPr lang="en-US"/>
          </a:p>
        </p:txBody>
      </p:sp>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p:txBody>
          <a:bodyPr/>
          <a:lstStyle/>
          <a:p>
            <a:r>
              <a:rPr lang="en-US" dirty="0" smtClean="0"/>
              <a:t>Widely</a:t>
            </a:r>
            <a:r>
              <a:rPr lang="en-US" baseline="0" dirty="0" smtClean="0"/>
              <a:t> used in High School and Colleges, growing in use for Middle school and K-5 </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”Read these directions and consider” </a:t>
            </a:r>
            <a:r>
              <a:rPr lang="en-US" baseline="0" dirty="0" smtClean="0"/>
              <a:t>. Have a discussion. At the end of discussion point to handout on Creating PhET Activities- Mention “Gold star “ in activity database. Discuss how the 2 align with the </a:t>
            </a:r>
            <a:r>
              <a:rPr lang="en-US" baseline="0" dirty="0" err="1" smtClean="0"/>
              <a:t>startegies</a:t>
            </a:r>
            <a:r>
              <a:rPr lang="en-US" baseline="0" dirty="0" smtClean="0"/>
              <a:t>. See next slide for examples of activities</a:t>
            </a:r>
            <a:endParaRPr lang="en-US" dirty="0"/>
          </a:p>
        </p:txBody>
      </p:sp>
      <p:sp>
        <p:nvSpPr>
          <p:cNvPr id="4" name="Slide Number Placeholder 3"/>
          <p:cNvSpPr>
            <a:spLocks noGrp="1"/>
          </p:cNvSpPr>
          <p:nvPr>
            <p:ph type="sldNum" sz="quarter" idx="10"/>
          </p:nvPr>
        </p:nvSpPr>
        <p:spPr/>
        <p:txBody>
          <a:bodyPr/>
          <a:lstStyle/>
          <a:p>
            <a:fld id="{4F46EDD9-E3BC-4D94-8BC1-4170BE576636}"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CFBBC4-98ED-462A-9932-FC34BB0F449C}" type="slidenum">
              <a:rPr lang="en-US" smtClean="0"/>
              <a:pPr/>
              <a:t>2</a:t>
            </a:fld>
            <a:endParaRPr lang="en-US"/>
          </a:p>
        </p:txBody>
      </p:sp>
    </p:spTree>
    <p:extLst>
      <p:ext uri="{BB962C8B-B14F-4D97-AF65-F5344CB8AC3E}">
        <p14:creationId xmlns:p14="http://schemas.microsoft.com/office/powerpoint/2010/main" val="2188298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a:t>
            </a:r>
            <a:r>
              <a:rPr lang="en-US" dirty="0" err="1" smtClean="0"/>
              <a:t>particpants</a:t>
            </a:r>
            <a:r>
              <a:rPr lang="en-US" dirty="0" smtClean="0"/>
              <a:t> time to read the </a:t>
            </a:r>
            <a:r>
              <a:rPr lang="en-US" dirty="0" err="1" smtClean="0"/>
              <a:t>The</a:t>
            </a:r>
            <a:r>
              <a:rPr lang="en-US" dirty="0" smtClean="0"/>
              <a:t> Moving Man handout and discuss in</a:t>
            </a:r>
            <a:r>
              <a:rPr lang="en-US" baseline="0" dirty="0" smtClean="0"/>
              <a:t> small groups how it shows the use of the guidelines. </a:t>
            </a:r>
            <a:endParaRPr lang="en-US" dirty="0" smtClean="0"/>
          </a:p>
          <a:p>
            <a:r>
              <a:rPr lang="en-US" dirty="0" smtClean="0"/>
              <a:t>Then, show how to get to The</a:t>
            </a:r>
            <a:r>
              <a:rPr lang="en-US" baseline="0" dirty="0" smtClean="0"/>
              <a:t> Moving Man and Energy Skate Park activities</a:t>
            </a:r>
            <a:r>
              <a:rPr lang="en-US" dirty="0" smtClean="0"/>
              <a:t> on website</a:t>
            </a:r>
            <a:r>
              <a:rPr lang="en-US" baseline="0" dirty="0" smtClean="0"/>
              <a:t> by key word search – like “motion” : sims are at top of page and activities below. Or go to the sim page and look for activities. If you are presenting from a downloaded version of the website, the search will not be available. If presenting without internet access, it is a good idea to have downloaded the version that includes the activities: http://phet.colorado.edu/installer/PhET-Installer_dvdrom.zip. If you use just the normal download, you will see the activities, but you won’t be able to click on the files to see them. </a:t>
            </a:r>
          </a:p>
          <a:p>
            <a:endParaRPr lang="en-US" dirty="0"/>
          </a:p>
        </p:txBody>
      </p:sp>
      <p:sp>
        <p:nvSpPr>
          <p:cNvPr id="4" name="Slide Number Placeholder 3"/>
          <p:cNvSpPr>
            <a:spLocks noGrp="1"/>
          </p:cNvSpPr>
          <p:nvPr>
            <p:ph type="sldNum" sz="quarter" idx="10"/>
          </p:nvPr>
        </p:nvSpPr>
        <p:spPr/>
        <p:txBody>
          <a:bodyPr/>
          <a:lstStyle/>
          <a:p>
            <a:fld id="{B1CFBBC4-98ED-462A-9932-FC34BB0F449C}"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a:t>
            </a:r>
            <a:r>
              <a:rPr lang="en-US" baseline="0" dirty="0" smtClean="0"/>
              <a:t> “This is a short summary of ideas for using the sims with students. </a:t>
            </a:r>
            <a:endParaRPr lang="en-US" dirty="0" smtClean="0"/>
          </a:p>
          <a:p>
            <a:r>
              <a:rPr lang="en-US" dirty="0" smtClean="0"/>
              <a:t>Ownership and inquiry – open play time</a:t>
            </a:r>
            <a:r>
              <a:rPr lang="en-US" baseline="0" dirty="0" smtClean="0"/>
              <a:t> helps students get to know the sim and this has been shown to help them when given tasks to learn the activity goals. </a:t>
            </a:r>
          </a:p>
          <a:p>
            <a:r>
              <a:rPr lang="en-US" baseline="0" dirty="0" smtClean="0"/>
              <a:t>Sim specific directions derails the design of the sims and usually puts students into a “production” mode as opposed to a positive “learning” mode. </a:t>
            </a:r>
          </a:p>
        </p:txBody>
      </p:sp>
      <p:sp>
        <p:nvSpPr>
          <p:cNvPr id="4" name="Slide Number Placeholder 3"/>
          <p:cNvSpPr>
            <a:spLocks noGrp="1"/>
          </p:cNvSpPr>
          <p:nvPr>
            <p:ph type="sldNum" sz="quarter" idx="10"/>
          </p:nvPr>
        </p:nvSpPr>
        <p:spPr/>
        <p:txBody>
          <a:bodyPr/>
          <a:lstStyle/>
          <a:p>
            <a:fld id="{4F46EDD9-E3BC-4D94-8BC1-4170BE576636}" type="slidenum">
              <a:rPr lang="en-US" smtClean="0"/>
              <a:pPr/>
              <a:t>22</a:t>
            </a:fld>
            <a:endParaRPr lang="en-US"/>
          </a:p>
        </p:txBody>
      </p:sp>
    </p:spTree>
    <p:extLst>
      <p:ext uri="{BB962C8B-B14F-4D97-AF65-F5344CB8AC3E}">
        <p14:creationId xmlns:p14="http://schemas.microsoft.com/office/powerpoint/2010/main" val="3275185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a:t>
            </a:r>
            <a:r>
              <a:rPr lang="en-US" baseline="0" dirty="0" smtClean="0"/>
              <a:t> Radioactive Dating game, Alpha Decay, and Beta Decay. Discuss </a:t>
            </a:r>
            <a:r>
              <a:rPr lang="en-US" baseline="0" dirty="0" err="1" smtClean="0"/>
              <a:t>flexibilty</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B1CFBBC4-98ED-462A-9932-FC34BB0F449C}" type="slidenum">
              <a:rPr lang="en-US" smtClean="0"/>
              <a:pPr/>
              <a:t>23</a:t>
            </a:fld>
            <a:endParaRPr lang="en-US"/>
          </a:p>
        </p:txBody>
      </p:sp>
    </p:spTree>
    <p:extLst>
      <p:ext uri="{BB962C8B-B14F-4D97-AF65-F5344CB8AC3E}">
        <p14:creationId xmlns:p14="http://schemas.microsoft.com/office/powerpoint/2010/main" val="303207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FBBC4-98ED-462A-9932-FC34BB0F449C}" type="slidenum">
              <a:rPr lang="en-US" smtClean="0"/>
              <a:pPr/>
              <a:t>24</a:t>
            </a:fld>
            <a:endParaRPr lang="en-US"/>
          </a:p>
        </p:txBody>
      </p:sp>
    </p:spTree>
    <p:extLst>
      <p:ext uri="{BB962C8B-B14F-4D97-AF65-F5344CB8AC3E}">
        <p14:creationId xmlns:p14="http://schemas.microsoft.com/office/powerpoint/2010/main" val="1326224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C5BEE53-DF44-4412-95D9-EB8976DB92C0}" type="slidenum">
              <a:rPr lang="en-US" smtClean="0">
                <a:latin typeface="Times" pitchFamily="124" charset="0"/>
                <a:ea typeface="Osaka" pitchFamily="124" charset="-128"/>
              </a:rPr>
              <a:pPr/>
              <a:t>4</a:t>
            </a:fld>
            <a:endParaRPr lang="en-US" smtClean="0">
              <a:latin typeface="Times" pitchFamily="124" charset="0"/>
              <a:ea typeface="Osaka" pitchFamily="124" charset="-128"/>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marL="0" indent="0">
              <a:buFontTx/>
              <a:buNone/>
            </a:pPr>
            <a:r>
              <a:rPr lang="en-US" dirty="0" smtClean="0">
                <a:latin typeface="Times" pitchFamily="124" charset="0"/>
              </a:rPr>
              <a:t>Just read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Say: “We build and study interactive sims” –Ask:  “Who has </a:t>
            </a:r>
            <a:r>
              <a:rPr lang="en-US" dirty="0" err="1" smtClean="0"/>
              <a:t>headr</a:t>
            </a:r>
            <a:r>
              <a:rPr lang="en-US" dirty="0" smtClean="0"/>
              <a:t> of</a:t>
            </a:r>
            <a:r>
              <a:rPr lang="en-US" baseline="0" dirty="0" smtClean="0"/>
              <a:t> phet? “Who has used PhET with students?</a:t>
            </a:r>
          </a:p>
          <a:p>
            <a:r>
              <a:rPr lang="en-US" sz="1200" b="0" kern="1200" dirty="0" smtClean="0">
                <a:solidFill>
                  <a:schemeClr val="tx1"/>
                </a:solidFill>
                <a:latin typeface="+mn-lt"/>
                <a:ea typeface="+mn-ea"/>
                <a:cs typeface="+mn-cs"/>
              </a:rPr>
              <a:t>Demo sims: Circuit Construction Kit DC (shows underlying model like experts</a:t>
            </a:r>
            <a:r>
              <a:rPr lang="en-US" sz="1200" b="0" kern="1200" baseline="0" dirty="0" smtClean="0">
                <a:solidFill>
                  <a:schemeClr val="tx1"/>
                </a:solidFill>
                <a:latin typeface="+mn-lt"/>
                <a:ea typeface="+mn-ea"/>
                <a:cs typeface="+mn-cs"/>
              </a:rPr>
              <a:t> use for sense making – the electrons)</a:t>
            </a:r>
            <a:r>
              <a:rPr lang="en-US" sz="1200" b="0" kern="1200" dirty="0" smtClean="0">
                <a:solidFill>
                  <a:schemeClr val="tx1"/>
                </a:solidFill>
                <a:latin typeface="+mn-lt"/>
                <a:ea typeface="+mn-ea"/>
                <a:cs typeface="+mn-cs"/>
              </a:rPr>
              <a:t>, Build an atom (microscopic </a:t>
            </a:r>
            <a:r>
              <a:rPr lang="en-US" sz="1200" b="0" kern="1200" dirty="0" err="1" smtClean="0">
                <a:solidFill>
                  <a:schemeClr val="tx1"/>
                </a:solidFill>
                <a:latin typeface="+mn-lt"/>
                <a:ea typeface="+mn-ea"/>
                <a:cs typeface="+mn-cs"/>
              </a:rPr>
              <a:t>chem</a:t>
            </a:r>
            <a:r>
              <a:rPr lang="en-US" sz="1200" b="0" kern="1200" dirty="0" smtClean="0">
                <a:solidFill>
                  <a:schemeClr val="tx1"/>
                </a:solidFill>
                <a:latin typeface="+mn-lt"/>
                <a:ea typeface="+mn-ea"/>
                <a:cs typeface="+mn-cs"/>
              </a:rPr>
              <a:t> model</a:t>
            </a:r>
            <a:r>
              <a:rPr lang="en-US" sz="1200" b="0" kern="1200" baseline="0" dirty="0" smtClean="0">
                <a:solidFill>
                  <a:schemeClr val="tx1"/>
                </a:solidFill>
                <a:latin typeface="+mn-lt"/>
                <a:ea typeface="+mn-ea"/>
                <a:cs typeface="+mn-cs"/>
              </a:rPr>
              <a:t> shown</a:t>
            </a:r>
            <a:r>
              <a:rPr lang="en-US" sz="1200" b="0" kern="1200" dirty="0" smtClean="0">
                <a:solidFill>
                  <a:schemeClr val="tx1"/>
                </a:solidFill>
                <a:latin typeface="+mn-lt"/>
                <a:ea typeface="+mn-ea"/>
                <a:cs typeface="+mn-cs"/>
              </a:rPr>
              <a:t>, has a game to allow for self-checking), </a:t>
            </a:r>
            <a:r>
              <a:rPr lang="en-US" sz="1200" kern="1200" dirty="0" smtClean="0">
                <a:solidFill>
                  <a:schemeClr val="tx1"/>
                </a:solidFill>
                <a:effectLst/>
                <a:latin typeface="+mn-lt"/>
                <a:ea typeface="+mn-ea"/>
                <a:cs typeface="+mn-cs"/>
              </a:rPr>
              <a:t>Equation </a:t>
            </a:r>
            <a:r>
              <a:rPr lang="en-US" sz="1200" kern="1200" dirty="0" err="1" smtClean="0">
                <a:solidFill>
                  <a:schemeClr val="tx1"/>
                </a:solidFill>
                <a:effectLst/>
                <a:latin typeface="+mn-lt"/>
                <a:ea typeface="+mn-ea"/>
                <a:cs typeface="+mn-cs"/>
              </a:rPr>
              <a:t>Grapher</a:t>
            </a:r>
            <a:r>
              <a:rPr lang="en-US" sz="1200" kern="1200" dirty="0" smtClean="0">
                <a:solidFill>
                  <a:schemeClr val="tx1"/>
                </a:solidFill>
                <a:effectLst/>
                <a:latin typeface="+mn-lt"/>
                <a:ea typeface="+mn-ea"/>
                <a:cs typeface="+mn-cs"/>
              </a:rPr>
              <a:t>, (Easy visualization of</a:t>
            </a:r>
            <a:r>
              <a:rPr lang="en-US" sz="1200" kern="1200" baseline="0" dirty="0" smtClean="0">
                <a:solidFill>
                  <a:schemeClr val="tx1"/>
                </a:solidFill>
                <a:effectLst/>
                <a:latin typeface="+mn-lt"/>
                <a:ea typeface="+mn-ea"/>
                <a:cs typeface="+mn-cs"/>
              </a:rPr>
              <a:t> equations and graphing, simpler math sims</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Estimation, Arithmetic), Force and Motion Basics (shows vectors), Energy Skate Basics (macroscopic lab with variables difficult</a:t>
            </a:r>
            <a:r>
              <a:rPr lang="en-US" sz="1200" kern="1200" baseline="0" dirty="0" smtClean="0">
                <a:solidFill>
                  <a:schemeClr val="tx1"/>
                </a:solidFill>
                <a:effectLst/>
                <a:latin typeface="+mn-lt"/>
                <a:ea typeface="+mn-ea"/>
                <a:cs typeface="+mn-cs"/>
              </a:rPr>
              <a:t> to do with real equipment, show changing gravity by changing location</a:t>
            </a:r>
            <a:r>
              <a:rPr lang="en-US" sz="1200" kern="1200" dirty="0" smtClean="0">
                <a:solidFill>
                  <a:schemeClr val="tx1"/>
                </a:solidFill>
                <a:effectLst/>
                <a:latin typeface="+mn-lt"/>
                <a:ea typeface="+mn-ea"/>
                <a:cs typeface="+mn-cs"/>
              </a:rPr>
              <a:t>), Energy Skate Park (full version</a:t>
            </a:r>
            <a:r>
              <a:rPr lang="en-US" sz="1200" kern="1200" baseline="0" dirty="0" smtClean="0">
                <a:solidFill>
                  <a:schemeClr val="tx1"/>
                </a:solidFill>
                <a:effectLst/>
                <a:latin typeface="+mn-lt"/>
                <a:ea typeface="+mn-ea"/>
                <a:cs typeface="+mn-cs"/>
              </a:rPr>
              <a:t> with more complex controls), </a:t>
            </a:r>
            <a:r>
              <a:rPr lang="en-US" sz="1200" kern="1200" dirty="0" smtClean="0">
                <a:solidFill>
                  <a:schemeClr val="tx1"/>
                </a:solidFill>
                <a:effectLst/>
                <a:latin typeface="+mn-lt"/>
                <a:ea typeface="+mn-ea"/>
                <a:cs typeface="+mn-cs"/>
              </a:rPr>
              <a:t>Density ( a</a:t>
            </a:r>
            <a:r>
              <a:rPr lang="en-US" sz="1200" kern="1200" baseline="0" dirty="0" smtClean="0">
                <a:solidFill>
                  <a:schemeClr val="tx1"/>
                </a:solidFill>
                <a:effectLst/>
                <a:latin typeface="+mn-lt"/>
                <a:ea typeface="+mn-ea"/>
                <a:cs typeface="+mn-cs"/>
              </a:rPr>
              <a:t> lab with </a:t>
            </a:r>
            <a:r>
              <a:rPr lang="en-US" sz="1200" kern="1200" dirty="0" smtClean="0">
                <a:solidFill>
                  <a:schemeClr val="tx1"/>
                </a:solidFill>
                <a:effectLst/>
                <a:latin typeface="+mn-lt"/>
                <a:ea typeface="+mn-ea"/>
                <a:cs typeface="+mn-cs"/>
              </a:rPr>
              <a:t>unknowns)</a:t>
            </a:r>
          </a:p>
          <a:p>
            <a:r>
              <a:rPr lang="en-US" sz="1200" kern="1200" baseline="0" dirty="0" smtClean="0">
                <a:solidFill>
                  <a:schemeClr val="tx1"/>
                </a:solidFill>
                <a:effectLst/>
                <a:latin typeface="+mn-lt"/>
                <a:ea typeface="+mn-ea"/>
                <a:cs typeface="+mn-cs"/>
              </a:rPr>
              <a:t>Make sure to take time and discuss different representations: macro, micro, invisible like vectors; easy to change one thing, “Basics” for slim version. Engage audience!!</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A714E2A-5F51-488E-966B-4C24FC804969}"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Specifically pointing to MS section. Demonstrate website. If most participants have seen PhET skip showing website. Explain that the website with the sims, individual sims, or website with teaching activities can be downloaded, so if web access is poor or unavailable, the sims can still be used. </a:t>
            </a:r>
          </a:p>
        </p:txBody>
      </p:sp>
      <p:sp>
        <p:nvSpPr>
          <p:cNvPr id="4" name="Slide Number Placeholder 3"/>
          <p:cNvSpPr>
            <a:spLocks noGrp="1"/>
          </p:cNvSpPr>
          <p:nvPr>
            <p:ph type="sldNum" sz="quarter" idx="10"/>
          </p:nvPr>
        </p:nvSpPr>
        <p:spPr/>
        <p:txBody>
          <a:bodyPr/>
          <a:lstStyle/>
          <a:p>
            <a:fld id="{1A714E2A-5F51-488E-966B-4C24FC804969}"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43BB67-BB5B-49BB-BCCB-F3B7A5DE94B1}" type="slidenum">
              <a:rPr lang="en-US"/>
              <a:pPr/>
              <a:t>7</a:t>
            </a:fld>
            <a:endParaRPr 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r>
              <a:rPr lang="en-US" dirty="0" smtClean="0"/>
              <a:t>Mission summary:</a:t>
            </a:r>
            <a:r>
              <a:rPr lang="en-US" baseline="0" dirty="0" smtClean="0"/>
              <a:t> Provide free research-based simulations and activities to promote improved science education</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this is a constant struggle,</a:t>
            </a:r>
            <a:r>
              <a:rPr lang="en-US" baseline="0" dirty="0" smtClean="0"/>
              <a:t> but as long as there is funding, PhET will be growing. If the revenue stream dwindles, the historical sims will still be available ( at least that’s the plan). Traditionally, the project has be primarily funded by grants, but we keep looking for alternative revenue streams.</a:t>
            </a:r>
            <a:endParaRPr lang="en-US" dirty="0"/>
          </a:p>
        </p:txBody>
      </p:sp>
      <p:sp>
        <p:nvSpPr>
          <p:cNvPr id="4" name="Slide Number Placeholder 3"/>
          <p:cNvSpPr>
            <a:spLocks noGrp="1"/>
          </p:cNvSpPr>
          <p:nvPr>
            <p:ph type="sldNum" sz="quarter" idx="10"/>
          </p:nvPr>
        </p:nvSpPr>
        <p:spPr/>
        <p:txBody>
          <a:bodyPr/>
          <a:lstStyle/>
          <a:p>
            <a:fld id="{4F46EDD9-E3BC-4D94-8BC1-4170BE576636}"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Newsletters</a:t>
            </a:r>
            <a:r>
              <a:rPr lang="en-US" baseline="0" dirty="0" smtClean="0"/>
              <a:t> for updated data or request from phethelp@gmail.com</a:t>
            </a:r>
            <a:endParaRPr lang="en-US" dirty="0"/>
          </a:p>
        </p:txBody>
      </p:sp>
      <p:sp>
        <p:nvSpPr>
          <p:cNvPr id="4" name="Slide Number Placeholder 3"/>
          <p:cNvSpPr>
            <a:spLocks noGrp="1"/>
          </p:cNvSpPr>
          <p:nvPr>
            <p:ph type="sldNum" sz="quarter" idx="10"/>
          </p:nvPr>
        </p:nvSpPr>
        <p:spPr/>
        <p:txBody>
          <a:bodyPr/>
          <a:lstStyle/>
          <a:p>
            <a:fld id="{4F46EDD9-E3BC-4D94-8BC1-4170BE576636}"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530495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 interviews: one</a:t>
            </a:r>
            <a:r>
              <a:rPr lang="en-US" baseline="0" dirty="0" smtClean="0"/>
              <a:t> student who is not had the material in a course interacts with the sim. The student is prompted to “talk out loud”. For more details, read “PhET Simulation Design Process” for more details </a:t>
            </a:r>
            <a:r>
              <a:rPr lang="en-US" dirty="0" smtClean="0">
                <a:hlinkClick r:id="rId3"/>
              </a:rPr>
              <a:t>http://phet.colorado.edu/publications/phet_design_process.pdf</a:t>
            </a:r>
            <a:r>
              <a:rPr lang="en-US" dirty="0" smtClean="0"/>
              <a:t> . More on</a:t>
            </a:r>
            <a:r>
              <a:rPr lang="en-US" baseline="0" dirty="0" smtClean="0"/>
              <a:t> next slides.</a:t>
            </a:r>
            <a:endParaRPr lang="en-US" dirty="0"/>
          </a:p>
        </p:txBody>
      </p:sp>
      <p:sp>
        <p:nvSpPr>
          <p:cNvPr id="4" name="Slide Number Placeholder 3"/>
          <p:cNvSpPr>
            <a:spLocks noGrp="1"/>
          </p:cNvSpPr>
          <p:nvPr>
            <p:ph type="sldNum" sz="quarter" idx="10"/>
          </p:nvPr>
        </p:nvSpPr>
        <p:spPr/>
        <p:txBody>
          <a:bodyPr/>
          <a:lstStyle/>
          <a:p>
            <a:fld id="{B1CFBBC4-98ED-462A-9932-FC34BB0F449C}" type="slidenum">
              <a:rPr lang="en-US" smtClean="0"/>
              <a:pPr/>
              <a:t>10</a:t>
            </a:fld>
            <a:endParaRPr lang="en-US"/>
          </a:p>
        </p:txBody>
      </p:sp>
    </p:spTree>
    <p:extLst>
      <p:ext uri="{BB962C8B-B14F-4D97-AF65-F5344CB8AC3E}">
        <p14:creationId xmlns:p14="http://schemas.microsoft.com/office/powerpoint/2010/main" val="3113117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D30CB0-3FEC-4231-BFCB-714FBD3CCB7B}" type="datetimeFigureOut">
              <a:rPr lang="en-US" smtClean="0"/>
              <a:pPr/>
              <a:t>6/30/2013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3000225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D30CB0-3FEC-4231-BFCB-714FBD3CCB7B}" type="datetimeFigureOut">
              <a:rPr lang="en-US" smtClean="0"/>
              <a:pPr/>
              <a:t>6/30/2013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132349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D30CB0-3FEC-4231-BFCB-714FBD3CCB7B}" type="datetimeFigureOut">
              <a:rPr lang="en-US" smtClean="0"/>
              <a:pPr/>
              <a:t>6/30/2013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157026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D30CB0-3FEC-4231-BFCB-714FBD3CCB7B}" type="datetimeFigureOut">
              <a:rPr lang="en-US" smtClean="0"/>
              <a:pPr/>
              <a:t>6/30/2013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1455390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D30CB0-3FEC-4231-BFCB-714FBD3CCB7B}" type="datetimeFigureOut">
              <a:rPr lang="en-US" smtClean="0"/>
              <a:pPr/>
              <a:t>6/30/2013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3410153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D30CB0-3FEC-4231-BFCB-714FBD3CCB7B}" type="datetimeFigureOut">
              <a:rPr lang="en-US" smtClean="0"/>
              <a:pPr/>
              <a:t>6/30/2013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4127159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D30CB0-3FEC-4231-BFCB-714FBD3CCB7B}" type="datetimeFigureOut">
              <a:rPr lang="en-US" smtClean="0"/>
              <a:pPr/>
              <a:t>6/30/2013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2668501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D30CB0-3FEC-4231-BFCB-714FBD3CCB7B}" type="datetimeFigureOut">
              <a:rPr lang="en-US" smtClean="0"/>
              <a:pPr/>
              <a:t>6/30/2013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1111995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D30CB0-3FEC-4231-BFCB-714FBD3CCB7B}" type="datetimeFigureOut">
              <a:rPr lang="en-US" smtClean="0"/>
              <a:pPr/>
              <a:t>6/30/2013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1691183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D30CB0-3FEC-4231-BFCB-714FBD3CCB7B}" type="datetimeFigureOut">
              <a:rPr lang="en-US" smtClean="0"/>
              <a:pPr/>
              <a:t>6/30/2013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67748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D30CB0-3FEC-4231-BFCB-714FBD3CCB7B}" type="datetimeFigureOut">
              <a:rPr lang="en-US" smtClean="0"/>
              <a:pPr/>
              <a:t>6/30/2013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E2836-6280-4AA1-B05E-BECD8DD8A3AD}" type="slidenum">
              <a:rPr lang="en-US" smtClean="0"/>
              <a:pPr/>
              <a:t>‹#›</a:t>
            </a:fld>
            <a:endParaRPr lang="en-US"/>
          </a:p>
        </p:txBody>
      </p:sp>
    </p:spTree>
    <p:extLst>
      <p:ext uri="{BB962C8B-B14F-4D97-AF65-F5344CB8AC3E}">
        <p14:creationId xmlns:p14="http://schemas.microsoft.com/office/powerpoint/2010/main" val="2962212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D30CB0-3FEC-4231-BFCB-714FBD3CCB7B}" type="datetimeFigureOut">
              <a:rPr lang="en-US" smtClean="0"/>
              <a:pPr/>
              <a:t>6/30/2013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9E2836-6280-4AA1-B05E-BECD8DD8A3AD}" type="slidenum">
              <a:rPr lang="en-US" smtClean="0"/>
              <a:pPr/>
              <a:t>‹#›</a:t>
            </a:fld>
            <a:endParaRPr lang="en-US"/>
          </a:p>
        </p:txBody>
      </p:sp>
    </p:spTree>
    <p:extLst>
      <p:ext uri="{BB962C8B-B14F-4D97-AF65-F5344CB8AC3E}">
        <p14:creationId xmlns:p14="http://schemas.microsoft.com/office/powerpoint/2010/main" val="37077435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het.colorado.edu/"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youtube.com/PhETInteractiveSims" TargetMode="External"/><Relationship Id="rId5" Type="http://schemas.openxmlformats.org/officeDocument/2006/relationships/hyperlink" Target="http://itunes.apple.com/us/itunes-u/phet-interactive-simulation/id432333491" TargetMode="Externa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phet.colorado.edu/en/simulation/energy-skate-park" TargetMode="External"/><Relationship Id="rId13" Type="http://schemas.openxmlformats.org/officeDocument/2006/relationships/hyperlink" Target="http://phet.colorado.edu/en/simulation/radioactive-dating-game" TargetMode="External"/><Relationship Id="rId3" Type="http://schemas.openxmlformats.org/officeDocument/2006/relationships/hyperlink" Target="http://phet.colorado.edu/" TargetMode="External"/><Relationship Id="rId7" Type="http://schemas.openxmlformats.org/officeDocument/2006/relationships/hyperlink" Target="http://phet.colorado.edu/en/simulation/forces-and-motion-basics" TargetMode="External"/><Relationship Id="rId12" Type="http://schemas.openxmlformats.org/officeDocument/2006/relationships/hyperlink" Target="http://phet.colorado.edu/en/simulation/density" TargetMode="External"/><Relationship Id="rId2" Type="http://schemas.openxmlformats.org/officeDocument/2006/relationships/notesSlide" Target="../notesSlides/notesSlide2.xml"/><Relationship Id="rId16" Type="http://schemas.openxmlformats.org/officeDocument/2006/relationships/hyperlink" Target="http://phet.colorado.edu/en/simulation/states-of-matter" TargetMode="External"/><Relationship Id="rId1" Type="http://schemas.openxmlformats.org/officeDocument/2006/relationships/slideLayout" Target="../slideLayouts/slideLayout2.xml"/><Relationship Id="rId6" Type="http://schemas.openxmlformats.org/officeDocument/2006/relationships/hyperlink" Target="http://phet.colorado.edu/files/teachers-guide/moving-man-guide.pdf" TargetMode="External"/><Relationship Id="rId11" Type="http://schemas.openxmlformats.org/officeDocument/2006/relationships/hyperlink" Target="http://phet.colorado.edu/en/simulation/equation-grapher" TargetMode="External"/><Relationship Id="rId5" Type="http://schemas.openxmlformats.org/officeDocument/2006/relationships/hyperlink" Target="http://phet.colorado.edu/en/simulation/moving-man" TargetMode="External"/><Relationship Id="rId15" Type="http://schemas.openxmlformats.org/officeDocument/2006/relationships/hyperlink" Target="http://phet.colorado.edu/en/simulation/beta-decay" TargetMode="External"/><Relationship Id="rId10" Type="http://schemas.openxmlformats.org/officeDocument/2006/relationships/hyperlink" Target="http://phet.colorado.edu/en/simulation/build-an-atom" TargetMode="External"/><Relationship Id="rId4" Type="http://schemas.openxmlformats.org/officeDocument/2006/relationships/hyperlink" Target="http://phet.colorado.edu/en/simulation/circuit-construction-kit-dc" TargetMode="External"/><Relationship Id="rId9" Type="http://schemas.openxmlformats.org/officeDocument/2006/relationships/hyperlink" Target="http://phet.colorado.edu/en/simulation/energy-skate-park-basics" TargetMode="External"/><Relationship Id="rId14" Type="http://schemas.openxmlformats.org/officeDocument/2006/relationships/hyperlink" Target="http://phet.colorado.edu/en/simulation/alpha-decay"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education.ti.com/educationportal/search/Search.do?searchKey=phet&amp;cid=US"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jpe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hyperlink" Target="http://phet.colorado.edu/"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www.nsf.gov/" TargetMode="External"/><Relationship Id="rId11" Type="http://schemas.openxmlformats.org/officeDocument/2006/relationships/image" Target="../media/image23.jpe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hyperlink" Target="http://www.hewlett.org/Default.htm" TargetMode="External"/><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2819400"/>
            <a:ext cx="9144000" cy="1754326"/>
          </a:xfrm>
          <a:prstGeom prst="rect">
            <a:avLst/>
          </a:prstGeom>
        </p:spPr>
        <p:txBody>
          <a:bodyPr wrap="square">
            <a:spAutoFit/>
          </a:bodyPr>
          <a:lstStyle/>
          <a:p>
            <a:pPr algn="ctr"/>
            <a:r>
              <a:rPr lang="en-US" sz="3600" b="1" dirty="0"/>
              <a:t>U</a:t>
            </a:r>
            <a:r>
              <a:rPr lang="en-US" sz="3600" b="1" dirty="0" smtClean="0"/>
              <a:t>sing PhET for Science Inquiry: </a:t>
            </a:r>
            <a:br>
              <a:rPr lang="en-US" sz="3600" b="1" dirty="0" smtClean="0"/>
            </a:br>
            <a:r>
              <a:rPr lang="en-US" sz="3600" b="1" dirty="0" smtClean="0"/>
              <a:t>A </a:t>
            </a:r>
            <a:r>
              <a:rPr lang="en-US" sz="3600" b="1" dirty="0"/>
              <a:t>suite of free interactive simulations</a:t>
            </a:r>
            <a:r>
              <a:rPr lang="en-US" sz="3600" b="1" dirty="0" smtClean="0"/>
              <a:t/>
            </a:r>
            <a:br>
              <a:rPr lang="en-US" sz="3600" b="1" dirty="0" smtClean="0"/>
            </a:br>
            <a:endParaRPr lang="en-US" sz="3600" dirty="0"/>
          </a:p>
        </p:txBody>
      </p:sp>
      <p:sp>
        <p:nvSpPr>
          <p:cNvPr id="20" name="Rectangle 19"/>
          <p:cNvSpPr/>
          <p:nvPr/>
        </p:nvSpPr>
        <p:spPr>
          <a:xfrm>
            <a:off x="0" y="4343400"/>
            <a:ext cx="9144000" cy="2492990"/>
          </a:xfrm>
          <a:prstGeom prst="rect">
            <a:avLst/>
          </a:prstGeom>
        </p:spPr>
        <p:txBody>
          <a:bodyPr wrap="square">
            <a:spAutoFit/>
          </a:bodyPr>
          <a:lstStyle/>
          <a:p>
            <a:pPr algn="ctr"/>
            <a:r>
              <a:rPr lang="en-US" sz="3200" b="1" dirty="0" smtClean="0"/>
              <a:t>Trish Loeblein</a:t>
            </a:r>
          </a:p>
          <a:p>
            <a:pPr algn="ctr"/>
            <a:r>
              <a:rPr lang="en-US" sz="3200" b="1" dirty="0" smtClean="0"/>
              <a:t> </a:t>
            </a:r>
            <a:r>
              <a:rPr lang="en-US" sz="2800" dirty="0" smtClean="0"/>
              <a:t>PhET Interactive Simulations, </a:t>
            </a:r>
            <a:br>
              <a:rPr lang="en-US" sz="2800" dirty="0" smtClean="0"/>
            </a:br>
            <a:r>
              <a:rPr lang="en-US" sz="2800" dirty="0" smtClean="0"/>
              <a:t>University of Colorado</a:t>
            </a:r>
          </a:p>
          <a:p>
            <a:pPr algn="ctr"/>
            <a:r>
              <a:rPr lang="en-US" sz="2800" dirty="0" smtClean="0">
                <a:hlinkClick r:id="rId3"/>
              </a:rPr>
              <a:t>http://phet.colorado.edu</a:t>
            </a:r>
            <a:endParaRPr lang="en-US" sz="2800" dirty="0" smtClean="0"/>
          </a:p>
          <a:p>
            <a:pPr algn="ctr"/>
            <a:endParaRPr lang="en-US" sz="3600" dirty="0"/>
          </a:p>
        </p:txBody>
      </p:sp>
      <p:pic>
        <p:nvPicPr>
          <p:cNvPr id="5" name="Picture 4" descr="Phet-logo-sml"/>
          <p:cNvPicPr>
            <a:picLocks noChangeAspect="1" noChangeArrowheads="1"/>
          </p:cNvPicPr>
          <p:nvPr/>
        </p:nvPicPr>
        <p:blipFill>
          <a:blip r:embed="rId4" cstate="print"/>
          <a:srcRect/>
          <a:stretch>
            <a:fillRect/>
          </a:stretch>
        </p:blipFill>
        <p:spPr bwMode="auto">
          <a:xfrm>
            <a:off x="395505" y="524210"/>
            <a:ext cx="4252695" cy="2066590"/>
          </a:xfrm>
          <a:prstGeom prst="rect">
            <a:avLst/>
          </a:prstGeom>
          <a:noFill/>
          <a:ln w="9525">
            <a:noFill/>
            <a:miter lim="800000"/>
            <a:headEnd/>
            <a:tailEnd/>
          </a:ln>
        </p:spPr>
      </p:pic>
      <p:pic>
        <p:nvPicPr>
          <p:cNvPr id="6" name="Picture 6"/>
          <p:cNvPicPr>
            <a:picLocks noChangeAspect="1" noChangeArrowheads="1"/>
          </p:cNvPicPr>
          <p:nvPr/>
        </p:nvPicPr>
        <p:blipFill>
          <a:blip r:embed="rId5" cstate="print"/>
          <a:srcRect b="4666"/>
          <a:stretch>
            <a:fillRect/>
          </a:stretch>
        </p:blipFill>
        <p:spPr bwMode="auto">
          <a:xfrm>
            <a:off x="4800600" y="105184"/>
            <a:ext cx="2438400" cy="1452321"/>
          </a:xfrm>
          <a:prstGeom prst="rect">
            <a:avLst/>
          </a:prstGeom>
          <a:noFill/>
          <a:ln w="9525">
            <a:noFill/>
            <a:miter lim="800000"/>
            <a:headEnd/>
            <a:tailEnd/>
          </a:ln>
          <a:effectLst/>
        </p:spPr>
      </p:pic>
      <p:pic>
        <p:nvPicPr>
          <p:cNvPr id="717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62140" y="1227350"/>
            <a:ext cx="2239367" cy="159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7"/>
          <p:cNvPicPr>
            <a:picLocks noChangeAspect="1" noChangeArrowheads="1"/>
          </p:cNvPicPr>
          <p:nvPr/>
        </p:nvPicPr>
        <p:blipFill>
          <a:blip r:embed="rId7" cstate="print"/>
          <a:srcRect b="4666"/>
          <a:stretch>
            <a:fillRect/>
          </a:stretch>
        </p:blipFill>
        <p:spPr bwMode="auto">
          <a:xfrm>
            <a:off x="7020420" y="490485"/>
            <a:ext cx="2162175" cy="12877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73"/>
          <p:cNvSpPr txBox="1">
            <a:spLocks noChangeArrowheads="1"/>
          </p:cNvSpPr>
          <p:nvPr/>
        </p:nvSpPr>
        <p:spPr bwMode="auto">
          <a:xfrm>
            <a:off x="29718000" y="1143000"/>
            <a:ext cx="10115620" cy="2850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00050" indent="-400050" algn="ctr" eaLnBrk="0" hangingPunct="0">
              <a:spcBef>
                <a:spcPct val="50000"/>
              </a:spcBef>
              <a:defRPr sz="3600">
                <a:solidFill>
                  <a:schemeClr val="tx1"/>
                </a:solidFill>
                <a:latin typeface="Times New Roman" pitchFamily="18" charset="0"/>
              </a:defRPr>
            </a:lvl1pPr>
            <a:lvl2pPr marL="685800" algn="ctr" eaLnBrk="0" hangingPunct="0">
              <a:spcBef>
                <a:spcPct val="50000"/>
              </a:spcBef>
              <a:defRPr sz="3600">
                <a:solidFill>
                  <a:schemeClr val="tx1"/>
                </a:solidFill>
                <a:latin typeface="Times New Roman" pitchFamily="18" charset="0"/>
              </a:defRPr>
            </a:lvl2pPr>
            <a:lvl3pPr algn="ctr" eaLnBrk="0" hangingPunct="0">
              <a:spcBef>
                <a:spcPct val="50000"/>
              </a:spcBef>
              <a:defRPr sz="3600">
                <a:solidFill>
                  <a:schemeClr val="tx1"/>
                </a:solidFill>
                <a:latin typeface="Times New Roman" pitchFamily="18" charset="0"/>
              </a:defRPr>
            </a:lvl3pPr>
            <a:lvl4pPr algn="ctr" eaLnBrk="0" hangingPunct="0">
              <a:spcBef>
                <a:spcPct val="50000"/>
              </a:spcBef>
              <a:defRPr sz="3600">
                <a:solidFill>
                  <a:schemeClr val="tx1"/>
                </a:solidFill>
                <a:latin typeface="Times New Roman" pitchFamily="18" charset="0"/>
              </a:defRPr>
            </a:lvl4pPr>
            <a:lvl5pPr algn="ctr" eaLnBrk="0" hangingPunct="0">
              <a:spcBef>
                <a:spcPct val="50000"/>
              </a:spcBef>
              <a:defRPr sz="3600">
                <a:solidFill>
                  <a:schemeClr val="tx1"/>
                </a:solidFill>
                <a:latin typeface="Times New Roman" pitchFamily="18" charset="0"/>
              </a:defRPr>
            </a:lvl5pPr>
            <a:lvl6pPr algn="ctr" eaLnBrk="0" fontAlgn="base" hangingPunct="0">
              <a:spcBef>
                <a:spcPct val="50000"/>
              </a:spcBef>
              <a:spcAft>
                <a:spcPct val="0"/>
              </a:spcAft>
              <a:defRPr sz="3600">
                <a:solidFill>
                  <a:schemeClr val="tx1"/>
                </a:solidFill>
                <a:latin typeface="Times New Roman" pitchFamily="18" charset="0"/>
              </a:defRPr>
            </a:lvl6pPr>
            <a:lvl7pPr algn="ctr" eaLnBrk="0" fontAlgn="base" hangingPunct="0">
              <a:spcBef>
                <a:spcPct val="50000"/>
              </a:spcBef>
              <a:spcAft>
                <a:spcPct val="0"/>
              </a:spcAft>
              <a:defRPr sz="3600">
                <a:solidFill>
                  <a:schemeClr val="tx1"/>
                </a:solidFill>
                <a:latin typeface="Times New Roman" pitchFamily="18" charset="0"/>
              </a:defRPr>
            </a:lvl7pPr>
            <a:lvl8pPr algn="ctr" eaLnBrk="0" fontAlgn="base" hangingPunct="0">
              <a:spcBef>
                <a:spcPct val="50000"/>
              </a:spcBef>
              <a:spcAft>
                <a:spcPct val="0"/>
              </a:spcAft>
              <a:defRPr sz="3600">
                <a:solidFill>
                  <a:schemeClr val="tx1"/>
                </a:solidFill>
                <a:latin typeface="Times New Roman" pitchFamily="18" charset="0"/>
              </a:defRPr>
            </a:lvl8pPr>
            <a:lvl9pPr algn="ctr" eaLnBrk="0" fontAlgn="base" hangingPunct="0">
              <a:spcBef>
                <a:spcPct val="50000"/>
              </a:spcBef>
              <a:spcAft>
                <a:spcPct val="0"/>
              </a:spcAft>
              <a:defRPr sz="3600">
                <a:solidFill>
                  <a:schemeClr val="tx1"/>
                </a:solidFill>
                <a:latin typeface="Times New Roman" pitchFamily="18" charset="0"/>
              </a:defRPr>
            </a:lvl9pPr>
          </a:lstStyle>
          <a:p>
            <a:pPr algn="l" eaLnBrk="1" hangingPunct="1">
              <a:spcBef>
                <a:spcPct val="20000"/>
              </a:spcBef>
              <a:buFont typeface="Symbol" pitchFamily="18" charset="2"/>
              <a:buChar char=""/>
            </a:pPr>
            <a:r>
              <a:rPr lang="en-US" sz="3200" dirty="0">
                <a:solidFill>
                  <a:srgbClr val="000000"/>
                </a:solidFill>
                <a:latin typeface="+mn-lt"/>
                <a:ea typeface="Batang" pitchFamily="18" charset="-127"/>
              </a:rPr>
              <a:t>over </a:t>
            </a:r>
            <a:r>
              <a:rPr lang="en-US" sz="3200" b="1" dirty="0" smtClean="0">
                <a:solidFill>
                  <a:srgbClr val="000000"/>
                </a:solidFill>
                <a:latin typeface="+mn-lt"/>
                <a:ea typeface="Batang" pitchFamily="18" charset="-127"/>
              </a:rPr>
              <a:t>15 million</a:t>
            </a:r>
            <a:r>
              <a:rPr lang="en-US" sz="3200" dirty="0" smtClean="0">
                <a:solidFill>
                  <a:srgbClr val="000000"/>
                </a:solidFill>
                <a:latin typeface="+mn-lt"/>
                <a:ea typeface="Batang" pitchFamily="18" charset="-127"/>
              </a:rPr>
              <a:t> </a:t>
            </a:r>
            <a:r>
              <a:rPr lang="en-US" sz="3200" dirty="0" err="1">
                <a:solidFill>
                  <a:srgbClr val="000000"/>
                </a:solidFill>
                <a:latin typeface="+mn-lt"/>
                <a:ea typeface="Batang" pitchFamily="18" charset="-127"/>
              </a:rPr>
              <a:t>sims</a:t>
            </a:r>
            <a:r>
              <a:rPr lang="en-US" sz="3200" dirty="0">
                <a:solidFill>
                  <a:srgbClr val="000000"/>
                </a:solidFill>
                <a:latin typeface="+mn-lt"/>
                <a:ea typeface="Batang" pitchFamily="18" charset="-127"/>
              </a:rPr>
              <a:t> run online </a:t>
            </a:r>
            <a:r>
              <a:rPr lang="en-US" sz="3200" dirty="0" smtClean="0">
                <a:solidFill>
                  <a:srgbClr val="000000"/>
                </a:solidFill>
                <a:latin typeface="+mn-lt"/>
                <a:ea typeface="Batang" pitchFamily="18" charset="-127"/>
              </a:rPr>
              <a:t>per year</a:t>
            </a:r>
            <a:endParaRPr lang="en-US" sz="3200" dirty="0">
              <a:solidFill>
                <a:srgbClr val="000000"/>
              </a:solidFill>
              <a:latin typeface="+mn-lt"/>
              <a:ea typeface="Batang" pitchFamily="18" charset="-127"/>
            </a:endParaRPr>
          </a:p>
          <a:p>
            <a:pPr algn="l" eaLnBrk="1" hangingPunct="1">
              <a:spcBef>
                <a:spcPct val="20000"/>
              </a:spcBef>
              <a:buFont typeface="Symbol" pitchFamily="18" charset="2"/>
              <a:buChar char=""/>
            </a:pPr>
            <a:r>
              <a:rPr lang="en-US" sz="3200" dirty="0" smtClean="0">
                <a:solidFill>
                  <a:srgbClr val="000000"/>
                </a:solidFill>
                <a:latin typeface="+mn-lt"/>
                <a:ea typeface="Batang" pitchFamily="18" charset="-127"/>
              </a:rPr>
              <a:t>usage doubles every year</a:t>
            </a:r>
          </a:p>
          <a:p>
            <a:pPr algn="l" eaLnBrk="1" hangingPunct="1">
              <a:spcBef>
                <a:spcPct val="20000"/>
              </a:spcBef>
              <a:buFont typeface="Symbol" pitchFamily="18" charset="2"/>
              <a:buChar char=""/>
            </a:pPr>
            <a:r>
              <a:rPr lang="en-US" sz="3200" dirty="0" smtClean="0">
                <a:solidFill>
                  <a:srgbClr val="000000"/>
                </a:solidFill>
                <a:latin typeface="+mn-lt"/>
                <a:ea typeface="Batang" pitchFamily="18" charset="-127"/>
              </a:rPr>
              <a:t>K-12 schools in every state, and over </a:t>
            </a:r>
            <a:r>
              <a:rPr lang="en-US" sz="3200" dirty="0">
                <a:solidFill>
                  <a:srgbClr val="000000"/>
                </a:solidFill>
                <a:latin typeface="+mn-lt"/>
                <a:ea typeface="Batang" pitchFamily="18" charset="-127"/>
              </a:rPr>
              <a:t>900 different US colleges and </a:t>
            </a:r>
            <a:r>
              <a:rPr lang="en-US" sz="3200" dirty="0" smtClean="0">
                <a:solidFill>
                  <a:srgbClr val="000000"/>
                </a:solidFill>
                <a:latin typeface="+mn-lt"/>
                <a:ea typeface="Batang" pitchFamily="18" charset="-127"/>
              </a:rPr>
              <a:t>universities</a:t>
            </a:r>
            <a:endParaRPr lang="en-US" sz="3200" dirty="0">
              <a:solidFill>
                <a:srgbClr val="000000"/>
              </a:solidFill>
              <a:latin typeface="+mn-lt"/>
              <a:ea typeface="Batang" pitchFamily="18" charset="-127"/>
            </a:endParaRPr>
          </a:p>
          <a:p>
            <a:pPr algn="l" eaLnBrk="1" hangingPunct="1">
              <a:spcBef>
                <a:spcPct val="20000"/>
              </a:spcBef>
              <a:buFont typeface="Symbol" pitchFamily="18" charset="2"/>
              <a:buChar char=""/>
            </a:pPr>
            <a:r>
              <a:rPr lang="en-US" sz="3200" dirty="0">
                <a:solidFill>
                  <a:srgbClr val="000000"/>
                </a:solidFill>
                <a:latin typeface="+mn-lt"/>
                <a:ea typeface="Batang" pitchFamily="18" charset="-127"/>
              </a:rPr>
              <a:t>Translations into </a:t>
            </a:r>
            <a:r>
              <a:rPr lang="en-US" sz="3200" dirty="0" smtClean="0">
                <a:solidFill>
                  <a:srgbClr val="000000"/>
                </a:solidFill>
                <a:latin typeface="+mn-lt"/>
                <a:ea typeface="Batang" pitchFamily="18" charset="-127"/>
              </a:rPr>
              <a:t>over 50 </a:t>
            </a:r>
            <a:r>
              <a:rPr lang="en-US" sz="3200" dirty="0">
                <a:solidFill>
                  <a:srgbClr val="000000"/>
                </a:solidFill>
                <a:latin typeface="+mn-lt"/>
                <a:ea typeface="Batang" pitchFamily="18" charset="-127"/>
              </a:rPr>
              <a:t>different languages </a:t>
            </a:r>
          </a:p>
        </p:txBody>
      </p:sp>
      <p:sp>
        <p:nvSpPr>
          <p:cNvPr id="3" name="Title 1"/>
          <p:cNvSpPr>
            <a:spLocks noGrp="1"/>
          </p:cNvSpPr>
          <p:nvPr>
            <p:ph type="title"/>
          </p:nvPr>
        </p:nvSpPr>
        <p:spPr>
          <a:xfrm>
            <a:off x="3629" y="1"/>
            <a:ext cx="9144000" cy="838200"/>
          </a:xfrm>
        </p:spPr>
        <p:txBody>
          <a:bodyPr>
            <a:normAutofit/>
          </a:bodyPr>
          <a:lstStyle/>
          <a:p>
            <a:pPr>
              <a:defRPr/>
            </a:pPr>
            <a:r>
              <a:rPr lang="en-US" b="1" dirty="0" smtClean="0">
                <a:effectLst>
                  <a:outerShdw blurRad="38100" dist="38100" dir="2700000" algn="tl">
                    <a:srgbClr val="000000">
                      <a:alpha val="43137"/>
                    </a:srgbClr>
                  </a:outerShdw>
                </a:effectLst>
                <a:cs typeface="Tahoma" pitchFamily="34" charset="0"/>
              </a:rPr>
              <a:t>Why is </a:t>
            </a:r>
            <a:r>
              <a:rPr lang="en-US" b="1" dirty="0" err="1" smtClean="0">
                <a:effectLst>
                  <a:outerShdw blurRad="38100" dist="38100" dir="2700000" algn="tl">
                    <a:srgbClr val="000000">
                      <a:alpha val="43137"/>
                    </a:srgbClr>
                  </a:outerShdw>
                </a:effectLst>
                <a:cs typeface="Tahoma" pitchFamily="34" charset="0"/>
              </a:rPr>
              <a:t>PhET</a:t>
            </a:r>
            <a:r>
              <a:rPr lang="en-US" b="1" dirty="0" smtClean="0">
                <a:effectLst>
                  <a:outerShdw blurRad="38100" dist="38100" dir="2700000" algn="tl">
                    <a:srgbClr val="000000">
                      <a:alpha val="43137"/>
                    </a:srgbClr>
                  </a:outerShdw>
                </a:effectLst>
                <a:cs typeface="Tahoma" pitchFamily="34" charset="0"/>
              </a:rPr>
              <a:t> successful?</a:t>
            </a:r>
            <a:endParaRPr lang="en-GB" b="1" dirty="0">
              <a:effectLst>
                <a:outerShdw blurRad="38100" dist="38100" dir="2700000" algn="tl">
                  <a:srgbClr val="000000">
                    <a:alpha val="43137"/>
                  </a:srgbClr>
                </a:outerShdw>
              </a:effectLst>
              <a:cs typeface="Tahoma" pitchFamily="34" charset="0"/>
            </a:endParaRPr>
          </a:p>
        </p:txBody>
      </p:sp>
      <p:sp>
        <p:nvSpPr>
          <p:cNvPr id="4" name="Content Placeholder 2"/>
          <p:cNvSpPr>
            <a:spLocks noGrp="1"/>
          </p:cNvSpPr>
          <p:nvPr>
            <p:ph idx="1"/>
          </p:nvPr>
        </p:nvSpPr>
        <p:spPr>
          <a:xfrm>
            <a:off x="1562100" y="762000"/>
            <a:ext cx="5562600" cy="2438400"/>
          </a:xfrm>
        </p:spPr>
        <p:txBody>
          <a:bodyPr>
            <a:normAutofit lnSpcReduction="10000"/>
          </a:bodyPr>
          <a:lstStyle/>
          <a:p>
            <a:pPr marL="0">
              <a:spcBef>
                <a:spcPts val="600"/>
              </a:spcBef>
              <a:spcAft>
                <a:spcPts val="600"/>
              </a:spcAft>
              <a:defRPr/>
            </a:pPr>
            <a:r>
              <a:rPr lang="en-US" dirty="0" smtClean="0">
                <a:solidFill>
                  <a:srgbClr val="000000"/>
                </a:solidFill>
              </a:rPr>
              <a:t>User interviews</a:t>
            </a:r>
          </a:p>
          <a:p>
            <a:pPr marL="0">
              <a:spcBef>
                <a:spcPts val="600"/>
              </a:spcBef>
              <a:spcAft>
                <a:spcPts val="600"/>
              </a:spcAft>
              <a:defRPr/>
            </a:pPr>
            <a:r>
              <a:rPr lang="en-US" dirty="0" smtClean="0">
                <a:solidFill>
                  <a:srgbClr val="000000"/>
                </a:solidFill>
              </a:rPr>
              <a:t>Classroom testing</a:t>
            </a:r>
          </a:p>
          <a:p>
            <a:pPr marL="0">
              <a:spcBef>
                <a:spcPts val="600"/>
              </a:spcBef>
              <a:spcAft>
                <a:spcPts val="600"/>
              </a:spcAft>
              <a:defRPr/>
            </a:pPr>
            <a:r>
              <a:rPr lang="en-US" dirty="0" smtClean="0">
                <a:solidFill>
                  <a:srgbClr val="000000"/>
                </a:solidFill>
              </a:rPr>
              <a:t>Research-based</a:t>
            </a:r>
          </a:p>
          <a:p>
            <a:pPr marL="0">
              <a:spcBef>
                <a:spcPts val="600"/>
              </a:spcBef>
              <a:spcAft>
                <a:spcPts val="600"/>
              </a:spcAft>
              <a:defRPr/>
            </a:pPr>
            <a:r>
              <a:rPr lang="en-US" dirty="0" smtClean="0">
                <a:solidFill>
                  <a:srgbClr val="000000"/>
                </a:solidFill>
              </a:rPr>
              <a:t>Diverse design team</a:t>
            </a:r>
          </a:p>
        </p:txBody>
      </p:sp>
      <p:pic>
        <p:nvPicPr>
          <p:cNvPr id="6" name="Picture 2"/>
          <p:cNvPicPr>
            <a:picLocks noChangeAspect="1" noChangeArrowheads="1"/>
          </p:cNvPicPr>
          <p:nvPr/>
        </p:nvPicPr>
        <p:blipFill>
          <a:blip r:embed="rId3" cstate="print"/>
          <a:srcRect l="17813" t="19000" r="27812" b="26000"/>
          <a:stretch>
            <a:fillRect/>
          </a:stretch>
        </p:blipFill>
        <p:spPr bwMode="auto">
          <a:xfrm>
            <a:off x="381000" y="3124201"/>
            <a:ext cx="3721415" cy="2352618"/>
          </a:xfrm>
          <a:prstGeom prst="rect">
            <a:avLst/>
          </a:prstGeom>
          <a:noFill/>
          <a:ln w="3175">
            <a:solidFill>
              <a:srgbClr val="0000FF"/>
            </a:solidFill>
            <a:miter lim="800000"/>
            <a:headEnd/>
            <a:tailEnd/>
          </a:ln>
        </p:spPr>
      </p:pic>
      <p:pic>
        <p:nvPicPr>
          <p:cNvPr id="1026" name="Picture 2"/>
          <p:cNvPicPr>
            <a:picLocks noChangeAspect="1" noChangeArrowheads="1"/>
          </p:cNvPicPr>
          <p:nvPr/>
        </p:nvPicPr>
        <p:blipFill rotWithShape="1">
          <a:blip r:embed="rId4" cstate="print"/>
          <a:srcRect l="-6220" t="3219" r="20812" b="-3219"/>
          <a:stretch/>
        </p:blipFill>
        <p:spPr bwMode="auto">
          <a:xfrm>
            <a:off x="4519863" y="4025095"/>
            <a:ext cx="4295627" cy="25622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11840" y="0"/>
            <a:ext cx="8229600" cy="1143000"/>
          </a:xfrm>
        </p:spPr>
        <p:txBody>
          <a:bodyPr>
            <a:normAutofit fontScale="90000"/>
          </a:bodyPr>
          <a:lstStyle/>
          <a:p>
            <a:pPr lvl="0" fontAlgn="base">
              <a:spcBef>
                <a:spcPct val="20000"/>
              </a:spcBef>
              <a:spcAft>
                <a:spcPct val="0"/>
              </a:spcAft>
            </a:pPr>
            <a:r>
              <a:rPr lang="en-US" b="1" dirty="0">
                <a:latin typeface="Arial"/>
              </a:rPr>
              <a:t>Design supports productive student-centered exploration </a:t>
            </a:r>
          </a:p>
        </p:txBody>
      </p:sp>
      <p:sp>
        <p:nvSpPr>
          <p:cNvPr id="3" name="Rectangle 2"/>
          <p:cNvSpPr/>
          <p:nvPr/>
        </p:nvSpPr>
        <p:spPr>
          <a:xfrm>
            <a:off x="-464460" y="1208316"/>
            <a:ext cx="9982200" cy="2003625"/>
          </a:xfrm>
          <a:prstGeom prst="rect">
            <a:avLst/>
          </a:prstGeom>
        </p:spPr>
        <p:txBody>
          <a:bodyPr wrap="square">
            <a:spAutoFit/>
          </a:bodyPr>
          <a:lstStyle/>
          <a:p>
            <a:pPr marL="800100" lvl="1" indent="-342900" fontAlgn="base">
              <a:spcBef>
                <a:spcPct val="20000"/>
              </a:spcBef>
              <a:spcAft>
                <a:spcPct val="0"/>
              </a:spcAft>
              <a:buFont typeface="Arial" pitchFamily="34" charset="0"/>
              <a:buChar char="•"/>
            </a:pPr>
            <a:r>
              <a:rPr lang="en-US" sz="2700" b="1" dirty="0" smtClean="0">
                <a:solidFill>
                  <a:srgbClr val="002060"/>
                </a:solidFill>
                <a:latin typeface="Arial"/>
              </a:rPr>
              <a:t>Choice </a:t>
            </a:r>
            <a:r>
              <a:rPr lang="en-US" sz="2700" b="1" dirty="0">
                <a:solidFill>
                  <a:srgbClr val="002060"/>
                </a:solidFill>
                <a:latin typeface="Arial"/>
              </a:rPr>
              <a:t>of Controls. Productive Constraints</a:t>
            </a:r>
          </a:p>
          <a:p>
            <a:pPr marL="800100" lvl="1" indent="-342900" fontAlgn="base">
              <a:spcBef>
                <a:spcPct val="20000"/>
              </a:spcBef>
              <a:spcAft>
                <a:spcPct val="0"/>
              </a:spcAft>
              <a:buFont typeface="Arial" pitchFamily="34" charset="0"/>
              <a:buChar char="•"/>
            </a:pPr>
            <a:r>
              <a:rPr lang="en-US" sz="2700" b="1" dirty="0">
                <a:solidFill>
                  <a:srgbClr val="002060"/>
                </a:solidFill>
                <a:latin typeface="Arial"/>
              </a:rPr>
              <a:t>Dynamic feedback linking </a:t>
            </a:r>
            <a:r>
              <a:rPr lang="en-US" sz="2700" b="1" dirty="0" smtClean="0">
                <a:solidFill>
                  <a:srgbClr val="002060"/>
                </a:solidFill>
                <a:latin typeface="Arial"/>
              </a:rPr>
              <a:t>interaction &amp; </a:t>
            </a:r>
            <a:r>
              <a:rPr lang="en-US" sz="2700" b="1" dirty="0">
                <a:solidFill>
                  <a:srgbClr val="002060"/>
                </a:solidFill>
                <a:latin typeface="Arial"/>
              </a:rPr>
              <a:t>animation.</a:t>
            </a:r>
          </a:p>
          <a:p>
            <a:pPr marL="800100" lvl="1" indent="-342900" fontAlgn="base">
              <a:spcBef>
                <a:spcPct val="20000"/>
              </a:spcBef>
              <a:spcAft>
                <a:spcPct val="0"/>
              </a:spcAft>
              <a:buFont typeface="Arial" pitchFamily="34" charset="0"/>
              <a:buChar char="•"/>
            </a:pPr>
            <a:r>
              <a:rPr lang="en-US" sz="2700" b="1" dirty="0">
                <a:solidFill>
                  <a:srgbClr val="002060"/>
                </a:solidFill>
                <a:latin typeface="Arial"/>
              </a:rPr>
              <a:t>Explicit visual &amp; conceptual </a:t>
            </a:r>
            <a:r>
              <a:rPr lang="en-US" sz="2700" b="1" dirty="0" smtClean="0">
                <a:solidFill>
                  <a:srgbClr val="002060"/>
                </a:solidFill>
                <a:latin typeface="Arial"/>
              </a:rPr>
              <a:t>models that </a:t>
            </a:r>
            <a:r>
              <a:rPr lang="en-US" sz="2700" b="1" dirty="0">
                <a:solidFill>
                  <a:srgbClr val="002060"/>
                </a:solidFill>
                <a:latin typeface="Arial"/>
              </a:rPr>
              <a:t>experts </a:t>
            </a:r>
            <a:r>
              <a:rPr lang="en-US" sz="2700" b="1" dirty="0" smtClean="0">
                <a:solidFill>
                  <a:srgbClr val="002060"/>
                </a:solidFill>
                <a:latin typeface="Arial"/>
              </a:rPr>
              <a:t>use</a:t>
            </a:r>
          </a:p>
          <a:p>
            <a:pPr marL="800100" lvl="1" indent="-342900" fontAlgn="base">
              <a:spcBef>
                <a:spcPct val="20000"/>
              </a:spcBef>
              <a:spcAft>
                <a:spcPct val="0"/>
              </a:spcAft>
              <a:buFont typeface="Arial" pitchFamily="34" charset="0"/>
              <a:buChar char="•"/>
            </a:pPr>
            <a:r>
              <a:rPr lang="en-US" sz="2700" b="1" dirty="0" smtClean="0">
                <a:solidFill>
                  <a:srgbClr val="002060"/>
                </a:solidFill>
                <a:latin typeface="Arial"/>
              </a:rPr>
              <a:t>Based on research</a:t>
            </a:r>
            <a:endParaRPr lang="en-US" sz="2700" b="1" dirty="0">
              <a:solidFill>
                <a:srgbClr val="002060"/>
              </a:solidFill>
              <a:latin typeface="Arial"/>
            </a:endParaRPr>
          </a:p>
        </p:txBody>
      </p:sp>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162"/>
          <a:stretch/>
        </p:blipFill>
        <p:spPr bwMode="auto">
          <a:xfrm>
            <a:off x="4689263" y="3196856"/>
            <a:ext cx="4446341"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325"/>
          <a:stretch/>
        </p:blipFill>
        <p:spPr bwMode="auto">
          <a:xfrm>
            <a:off x="-57545" y="3207660"/>
            <a:ext cx="4746809" cy="353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33217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Line 17"/>
          <p:cNvSpPr>
            <a:spLocks noChangeShapeType="1"/>
          </p:cNvSpPr>
          <p:nvPr/>
        </p:nvSpPr>
        <p:spPr bwMode="auto">
          <a:xfrm flipV="1">
            <a:off x="5943600" y="5410200"/>
            <a:ext cx="609600" cy="558800"/>
          </a:xfrm>
          <a:prstGeom prst="line">
            <a:avLst/>
          </a:prstGeom>
          <a:noFill/>
          <a:ln w="57150">
            <a:solidFill>
              <a:schemeClr val="tx1"/>
            </a:solidFill>
            <a:round/>
            <a:headEnd/>
            <a:tailEnd type="triangle" w="med" len="med"/>
          </a:ln>
        </p:spPr>
        <p:txBody>
          <a:bodyPr/>
          <a:lstStyle/>
          <a:p>
            <a:endParaRPr lang="en-US"/>
          </a:p>
        </p:txBody>
      </p:sp>
      <p:sp>
        <p:nvSpPr>
          <p:cNvPr id="56" name="AutoShape 21"/>
          <p:cNvSpPr>
            <a:spLocks noChangeArrowheads="1"/>
          </p:cNvSpPr>
          <p:nvPr/>
        </p:nvSpPr>
        <p:spPr bwMode="auto">
          <a:xfrm rot="8473746" flipH="1">
            <a:off x="5654021" y="2571344"/>
            <a:ext cx="788901" cy="343680"/>
          </a:xfrm>
          <a:prstGeom prst="rightArrow">
            <a:avLst>
              <a:gd name="adj1" fmla="val 44954"/>
              <a:gd name="adj2" fmla="val 68941"/>
            </a:avLst>
          </a:prstGeom>
          <a:solidFill>
            <a:schemeClr val="accent4"/>
          </a:solidFill>
          <a:ln w="9525">
            <a:solidFill>
              <a:schemeClr val="accent4">
                <a:lumMod val="50000"/>
              </a:schemeClr>
            </a:solidFill>
            <a:miter lim="800000"/>
            <a:headEnd/>
            <a:tailEnd/>
          </a:ln>
        </p:spPr>
        <p:txBody>
          <a:bodyPr wrap="none" anchor="ctr"/>
          <a:lstStyle/>
          <a:p>
            <a:endParaRPr lang="en-US"/>
          </a:p>
        </p:txBody>
      </p:sp>
      <p:sp>
        <p:nvSpPr>
          <p:cNvPr id="57" name="AutoShape 23"/>
          <p:cNvSpPr>
            <a:spLocks noChangeArrowheads="1"/>
          </p:cNvSpPr>
          <p:nvPr/>
        </p:nvSpPr>
        <p:spPr bwMode="auto">
          <a:xfrm rot="16200000" flipH="1">
            <a:off x="3966470" y="4792199"/>
            <a:ext cx="1211060" cy="313462"/>
          </a:xfrm>
          <a:prstGeom prst="rightArrow">
            <a:avLst>
              <a:gd name="adj1" fmla="val 44954"/>
              <a:gd name="adj2" fmla="val 68998"/>
            </a:avLst>
          </a:prstGeom>
          <a:solidFill>
            <a:schemeClr val="accent4"/>
          </a:solidFill>
          <a:ln w="9525">
            <a:solidFill>
              <a:schemeClr val="accent4">
                <a:lumMod val="50000"/>
              </a:schemeClr>
            </a:solidFill>
            <a:miter lim="800000"/>
            <a:headEnd/>
            <a:tailEnd/>
          </a:ln>
        </p:spPr>
        <p:txBody>
          <a:bodyPr wrap="none" anchor="ctr"/>
          <a:lstStyle/>
          <a:p>
            <a:endParaRPr lang="en-US"/>
          </a:p>
        </p:txBody>
      </p:sp>
      <p:sp>
        <p:nvSpPr>
          <p:cNvPr id="61" name="AutoShape 26"/>
          <p:cNvSpPr>
            <a:spLocks noChangeArrowheads="1"/>
          </p:cNvSpPr>
          <p:nvPr/>
        </p:nvSpPr>
        <p:spPr bwMode="auto">
          <a:xfrm rot="1413376" flipH="1">
            <a:off x="5605632" y="3855901"/>
            <a:ext cx="512763" cy="322263"/>
          </a:xfrm>
          <a:prstGeom prst="rightArrow">
            <a:avLst>
              <a:gd name="adj1" fmla="val 44954"/>
              <a:gd name="adj2" fmla="val 68942"/>
            </a:avLst>
          </a:prstGeom>
          <a:solidFill>
            <a:schemeClr val="accent5"/>
          </a:solidFill>
          <a:ln w="9525">
            <a:solidFill>
              <a:schemeClr val="accent5">
                <a:lumMod val="50000"/>
              </a:schemeClr>
            </a:solidFill>
            <a:miter lim="800000"/>
            <a:headEnd/>
            <a:tailEnd/>
          </a:ln>
        </p:spPr>
        <p:txBody>
          <a:bodyPr wrap="none" anchor="ctr"/>
          <a:lstStyle/>
          <a:p>
            <a:endParaRPr lang="en-US"/>
          </a:p>
        </p:txBody>
      </p:sp>
      <p:sp>
        <p:nvSpPr>
          <p:cNvPr id="67" name="Rectangle 66"/>
          <p:cNvSpPr/>
          <p:nvPr/>
        </p:nvSpPr>
        <p:spPr>
          <a:xfrm>
            <a:off x="533400" y="1905000"/>
            <a:ext cx="2057400" cy="457200"/>
          </a:xfrm>
          <a:prstGeom prst="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Initial design</a:t>
            </a:r>
            <a:endParaRPr lang="en-US" sz="2400" dirty="0">
              <a:solidFill>
                <a:schemeClr val="tx1"/>
              </a:solidFill>
            </a:endParaRPr>
          </a:p>
        </p:txBody>
      </p:sp>
      <p:sp>
        <p:nvSpPr>
          <p:cNvPr id="68" name="Oval 67"/>
          <p:cNvSpPr/>
          <p:nvPr/>
        </p:nvSpPr>
        <p:spPr>
          <a:xfrm>
            <a:off x="457200" y="3886200"/>
            <a:ext cx="2438400" cy="1371600"/>
          </a:xfrm>
          <a:prstGeom prst="ellipse">
            <a:avLst/>
          </a:prstGeom>
          <a:solidFill>
            <a:schemeClr val="accent5">
              <a:lumMod val="60000"/>
              <a:lumOff val="4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Interviews</a:t>
            </a:r>
            <a:endParaRPr lang="en-US" sz="2800" dirty="0">
              <a:solidFill>
                <a:schemeClr val="tx1"/>
              </a:solidFill>
            </a:endParaRPr>
          </a:p>
        </p:txBody>
      </p:sp>
      <p:sp>
        <p:nvSpPr>
          <p:cNvPr id="69" name="Rectangle 68"/>
          <p:cNvSpPr/>
          <p:nvPr/>
        </p:nvSpPr>
        <p:spPr>
          <a:xfrm>
            <a:off x="3657600" y="5791200"/>
            <a:ext cx="1828800" cy="457200"/>
          </a:xfrm>
          <a:prstGeom prst="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Redesign</a:t>
            </a:r>
            <a:endParaRPr lang="en-US" sz="2400" dirty="0">
              <a:solidFill>
                <a:schemeClr val="tx1"/>
              </a:solidFill>
            </a:endParaRPr>
          </a:p>
        </p:txBody>
      </p:sp>
      <p:sp>
        <p:nvSpPr>
          <p:cNvPr id="70" name="Rectangle 69"/>
          <p:cNvSpPr/>
          <p:nvPr/>
        </p:nvSpPr>
        <p:spPr>
          <a:xfrm>
            <a:off x="6477000" y="1905000"/>
            <a:ext cx="2057400" cy="457200"/>
          </a:xfrm>
          <a:prstGeom prst="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Final design</a:t>
            </a:r>
            <a:endParaRPr lang="en-US" sz="2400" dirty="0">
              <a:solidFill>
                <a:schemeClr val="tx1"/>
              </a:solidFill>
            </a:endParaRPr>
          </a:p>
        </p:txBody>
      </p:sp>
      <p:sp>
        <p:nvSpPr>
          <p:cNvPr id="73" name="Oval 72"/>
          <p:cNvSpPr/>
          <p:nvPr/>
        </p:nvSpPr>
        <p:spPr>
          <a:xfrm>
            <a:off x="3429000" y="2743200"/>
            <a:ext cx="2286000" cy="1371600"/>
          </a:xfrm>
          <a:prstGeom prst="ellipse">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Research</a:t>
            </a:r>
          </a:p>
        </p:txBody>
      </p:sp>
      <p:sp>
        <p:nvSpPr>
          <p:cNvPr id="75" name="Oval 74"/>
          <p:cNvSpPr/>
          <p:nvPr/>
        </p:nvSpPr>
        <p:spPr>
          <a:xfrm>
            <a:off x="6096000" y="3886200"/>
            <a:ext cx="2590800" cy="1371600"/>
          </a:xfrm>
          <a:prstGeom prst="ellipse">
            <a:avLst/>
          </a:prstGeom>
          <a:solidFill>
            <a:schemeClr val="accent5">
              <a:lumMod val="60000"/>
              <a:lumOff val="4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Classrooms</a:t>
            </a:r>
            <a:endParaRPr lang="en-US" sz="2800" dirty="0">
              <a:solidFill>
                <a:schemeClr val="tx1"/>
              </a:solidFill>
            </a:endParaRPr>
          </a:p>
        </p:txBody>
      </p:sp>
      <p:sp>
        <p:nvSpPr>
          <p:cNvPr id="24" name="Line 15"/>
          <p:cNvSpPr>
            <a:spLocks noChangeShapeType="1"/>
          </p:cNvSpPr>
          <p:nvPr/>
        </p:nvSpPr>
        <p:spPr bwMode="auto">
          <a:xfrm>
            <a:off x="1371600" y="2743200"/>
            <a:ext cx="152400" cy="762000"/>
          </a:xfrm>
          <a:prstGeom prst="line">
            <a:avLst/>
          </a:prstGeom>
          <a:noFill/>
          <a:ln w="57150">
            <a:solidFill>
              <a:schemeClr val="tx1"/>
            </a:solidFill>
            <a:round/>
            <a:headEnd/>
            <a:tailEnd type="triangle" w="med" len="med"/>
          </a:ln>
        </p:spPr>
        <p:txBody>
          <a:bodyPr/>
          <a:lstStyle/>
          <a:p>
            <a:endParaRPr lang="en-US"/>
          </a:p>
        </p:txBody>
      </p:sp>
      <p:sp>
        <p:nvSpPr>
          <p:cNvPr id="25" name="AutoShape 21"/>
          <p:cNvSpPr>
            <a:spLocks noChangeArrowheads="1"/>
          </p:cNvSpPr>
          <p:nvPr/>
        </p:nvSpPr>
        <p:spPr bwMode="auto">
          <a:xfrm rot="13126254">
            <a:off x="2687693" y="2571344"/>
            <a:ext cx="788901" cy="343680"/>
          </a:xfrm>
          <a:prstGeom prst="rightArrow">
            <a:avLst>
              <a:gd name="adj1" fmla="val 44954"/>
              <a:gd name="adj2" fmla="val 68941"/>
            </a:avLst>
          </a:prstGeom>
          <a:solidFill>
            <a:schemeClr val="accent4"/>
          </a:solidFill>
          <a:ln w="9525">
            <a:solidFill>
              <a:schemeClr val="accent4">
                <a:lumMod val="50000"/>
              </a:schemeClr>
            </a:solidFill>
            <a:miter lim="800000"/>
            <a:headEnd/>
            <a:tailEnd/>
          </a:ln>
        </p:spPr>
        <p:txBody>
          <a:bodyPr wrap="none" anchor="ctr"/>
          <a:lstStyle/>
          <a:p>
            <a:endParaRPr lang="en-US"/>
          </a:p>
        </p:txBody>
      </p:sp>
      <p:sp>
        <p:nvSpPr>
          <p:cNvPr id="27" name="AutoShape 26"/>
          <p:cNvSpPr>
            <a:spLocks noChangeArrowheads="1"/>
          </p:cNvSpPr>
          <p:nvPr/>
        </p:nvSpPr>
        <p:spPr bwMode="auto">
          <a:xfrm rot="20186624">
            <a:off x="2938632" y="3855901"/>
            <a:ext cx="512763" cy="322263"/>
          </a:xfrm>
          <a:prstGeom prst="rightArrow">
            <a:avLst>
              <a:gd name="adj1" fmla="val 44954"/>
              <a:gd name="adj2" fmla="val 68942"/>
            </a:avLst>
          </a:prstGeom>
          <a:solidFill>
            <a:schemeClr val="accent5"/>
          </a:solidFill>
          <a:ln w="9525">
            <a:solidFill>
              <a:schemeClr val="accent5">
                <a:lumMod val="50000"/>
              </a:schemeClr>
            </a:solidFill>
            <a:miter lim="800000"/>
            <a:headEnd/>
            <a:tailEnd/>
          </a:ln>
        </p:spPr>
        <p:txBody>
          <a:bodyPr wrap="none" anchor="ctr"/>
          <a:lstStyle/>
          <a:p>
            <a:endParaRPr lang="en-US"/>
          </a:p>
        </p:txBody>
      </p:sp>
      <p:sp>
        <p:nvSpPr>
          <p:cNvPr id="28" name="Line 15"/>
          <p:cNvSpPr>
            <a:spLocks noChangeShapeType="1"/>
          </p:cNvSpPr>
          <p:nvPr/>
        </p:nvSpPr>
        <p:spPr bwMode="auto">
          <a:xfrm flipV="1">
            <a:off x="7467600" y="2743200"/>
            <a:ext cx="152400" cy="762000"/>
          </a:xfrm>
          <a:prstGeom prst="line">
            <a:avLst/>
          </a:prstGeom>
          <a:noFill/>
          <a:ln w="57150">
            <a:solidFill>
              <a:schemeClr val="tx1"/>
            </a:solidFill>
            <a:round/>
            <a:headEnd/>
            <a:tailEnd type="triangle" w="med" len="med"/>
          </a:ln>
        </p:spPr>
        <p:txBody>
          <a:bodyPr/>
          <a:lstStyle/>
          <a:p>
            <a:endParaRPr lang="en-US"/>
          </a:p>
        </p:txBody>
      </p:sp>
      <p:sp>
        <p:nvSpPr>
          <p:cNvPr id="29" name="Line 17"/>
          <p:cNvSpPr>
            <a:spLocks noChangeShapeType="1"/>
          </p:cNvSpPr>
          <p:nvPr/>
        </p:nvSpPr>
        <p:spPr bwMode="auto">
          <a:xfrm>
            <a:off x="2590800" y="5410200"/>
            <a:ext cx="609600" cy="558800"/>
          </a:xfrm>
          <a:prstGeom prst="line">
            <a:avLst/>
          </a:prstGeom>
          <a:noFill/>
          <a:ln w="57150">
            <a:solidFill>
              <a:schemeClr val="tx1"/>
            </a:solidFill>
            <a:round/>
            <a:headEnd/>
            <a:tailEnd type="triangle" w="med" len="med"/>
          </a:ln>
        </p:spPr>
        <p:txBody>
          <a:bodyPr/>
          <a:lstStyle/>
          <a:p>
            <a:endParaRPr lang="en-US"/>
          </a:p>
        </p:txBody>
      </p:sp>
      <p:sp>
        <p:nvSpPr>
          <p:cNvPr id="30" name="Line 17"/>
          <p:cNvSpPr>
            <a:spLocks noChangeShapeType="1"/>
          </p:cNvSpPr>
          <p:nvPr/>
        </p:nvSpPr>
        <p:spPr bwMode="auto">
          <a:xfrm flipH="1" flipV="1">
            <a:off x="2438400" y="5537200"/>
            <a:ext cx="609600" cy="558800"/>
          </a:xfrm>
          <a:prstGeom prst="line">
            <a:avLst/>
          </a:prstGeom>
          <a:noFill/>
          <a:ln w="57150">
            <a:solidFill>
              <a:schemeClr val="tx1"/>
            </a:solidFill>
            <a:round/>
            <a:headEnd/>
            <a:tailEnd type="triangle" w="med" len="med"/>
          </a:ln>
        </p:spPr>
        <p:txBody>
          <a:bodyPr/>
          <a:lstStyle/>
          <a:p>
            <a:endParaRPr lang="en-US"/>
          </a:p>
        </p:txBody>
      </p:sp>
      <p:sp>
        <p:nvSpPr>
          <p:cNvPr id="4" name="Title 3"/>
          <p:cNvSpPr>
            <a:spLocks noGrp="1"/>
          </p:cNvSpPr>
          <p:nvPr>
            <p:ph type="title"/>
          </p:nvPr>
        </p:nvSpPr>
        <p:spPr/>
        <p:txBody>
          <a:bodyPr>
            <a:normAutofit fontScale="90000"/>
          </a:bodyPr>
          <a:lstStyle/>
          <a:p>
            <a:r>
              <a:rPr lang="en-US" dirty="0" smtClean="0"/>
              <a:t>PhET Design Process</a:t>
            </a:r>
            <a:br>
              <a:rPr lang="en-US" dirty="0" smtClean="0"/>
            </a:br>
            <a:r>
              <a:rPr lang="en-US" dirty="0"/>
              <a:t>2 – 12 months, </a:t>
            </a:r>
            <a:r>
              <a:rPr lang="en-US" dirty="0">
                <a:sym typeface="Symbol"/>
              </a:rPr>
              <a:t></a:t>
            </a:r>
            <a:r>
              <a:rPr lang="en-US" dirty="0"/>
              <a:t>$50K/sim</a:t>
            </a:r>
          </a:p>
        </p:txBody>
      </p:sp>
    </p:spTree>
    <p:extLst>
      <p:ext uri="{BB962C8B-B14F-4D97-AF65-F5344CB8AC3E}">
        <p14:creationId xmlns:p14="http://schemas.microsoft.com/office/powerpoint/2010/main" val="842314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
          <p:cNvSpPr txBox="1">
            <a:spLocks/>
          </p:cNvSpPr>
          <p:nvPr/>
        </p:nvSpPr>
        <p:spPr>
          <a:xfrm>
            <a:off x="3352800" y="274638"/>
            <a:ext cx="5334000" cy="1143000"/>
          </a:xfrm>
          <a:prstGeom prst="rect">
            <a:avLst/>
          </a:prstGeom>
        </p:spPr>
        <p:txBody>
          <a:bodyPr/>
          <a:lstStyle/>
          <a:p>
            <a:pPr algn="ctr" eaLnBrk="0" fontAlgn="base" hangingPunct="0">
              <a:spcBef>
                <a:spcPct val="0"/>
              </a:spcBef>
              <a:spcAft>
                <a:spcPct val="0"/>
              </a:spcAft>
              <a:defRPr/>
            </a:pPr>
            <a:r>
              <a:rPr lang="en-US" sz="4400" kern="0" dirty="0">
                <a:solidFill>
                  <a:srgbClr val="002060"/>
                </a:solidFill>
              </a:rPr>
              <a:t>Make easy to use</a:t>
            </a:r>
          </a:p>
        </p:txBody>
      </p:sp>
      <p:sp>
        <p:nvSpPr>
          <p:cNvPr id="4" name="Rectangle 3"/>
          <p:cNvSpPr txBox="1">
            <a:spLocks noChangeArrowheads="1"/>
          </p:cNvSpPr>
          <p:nvPr/>
        </p:nvSpPr>
        <p:spPr>
          <a:xfrm>
            <a:off x="0" y="1106214"/>
            <a:ext cx="5867400" cy="4594225"/>
          </a:xfrm>
          <a:prstGeom prst="rect">
            <a:avLst/>
          </a:prstGeom>
        </p:spPr>
        <p:txBody>
          <a:bodyPr/>
          <a:lstStyle/>
          <a:p>
            <a:pPr marL="741363" lvl="1" indent="-398463" eaLnBrk="0" fontAlgn="base" hangingPunct="0">
              <a:spcBef>
                <a:spcPct val="20000"/>
              </a:spcBef>
              <a:spcAft>
                <a:spcPct val="0"/>
              </a:spcAft>
              <a:buFont typeface="Wingdings" pitchFamily="2" charset="2"/>
              <a:buChar char="ü"/>
              <a:defRPr/>
            </a:pPr>
            <a:r>
              <a:rPr lang="en-US" sz="3200" b="1" kern="0" dirty="0" smtClean="0">
                <a:solidFill>
                  <a:srgbClr val="002060"/>
                </a:solidFill>
              </a:rPr>
              <a:t>Pick </a:t>
            </a:r>
            <a:r>
              <a:rPr lang="en-US" sz="3200" b="1" kern="0" dirty="0">
                <a:solidFill>
                  <a:srgbClr val="002060"/>
                </a:solidFill>
              </a:rPr>
              <a:t>and choose which sims to </a:t>
            </a:r>
            <a:r>
              <a:rPr lang="en-US" sz="3200" b="1" kern="0" dirty="0" smtClean="0">
                <a:solidFill>
                  <a:srgbClr val="002060"/>
                </a:solidFill>
              </a:rPr>
              <a:t>use by topic, keyword, or grade level</a:t>
            </a:r>
            <a:endParaRPr lang="en-US" sz="3200" b="1" kern="0" dirty="0">
              <a:solidFill>
                <a:srgbClr val="002060"/>
              </a:solidFill>
            </a:endParaRPr>
          </a:p>
          <a:p>
            <a:pPr marL="741363" lvl="1" indent="-398463" eaLnBrk="0" fontAlgn="base" hangingPunct="0">
              <a:spcBef>
                <a:spcPts val="1200"/>
              </a:spcBef>
              <a:spcAft>
                <a:spcPct val="0"/>
              </a:spcAft>
              <a:buFont typeface="Wingdings" pitchFamily="2" charset="2"/>
              <a:buChar char="ü"/>
              <a:defRPr/>
            </a:pPr>
            <a:r>
              <a:rPr lang="en-US" sz="3200" b="1" kern="0" dirty="0" smtClean="0">
                <a:solidFill>
                  <a:srgbClr val="002060"/>
                </a:solidFill>
              </a:rPr>
              <a:t>Customize to </a:t>
            </a:r>
            <a:r>
              <a:rPr lang="en-US" sz="3200" b="1" u="sng" kern="0" dirty="0" smtClean="0">
                <a:solidFill>
                  <a:srgbClr val="002060"/>
                </a:solidFill>
              </a:rPr>
              <a:t>your</a:t>
            </a:r>
            <a:r>
              <a:rPr lang="en-US" sz="3200" b="1" kern="0" dirty="0" smtClean="0">
                <a:solidFill>
                  <a:srgbClr val="002060"/>
                </a:solidFill>
              </a:rPr>
              <a:t> </a:t>
            </a:r>
            <a:r>
              <a:rPr lang="en-US" sz="3200" b="1" kern="0" dirty="0">
                <a:solidFill>
                  <a:srgbClr val="002060"/>
                </a:solidFill>
              </a:rPr>
              <a:t>environment and </a:t>
            </a:r>
            <a:r>
              <a:rPr lang="en-US" sz="3200" b="1" u="sng" kern="0" dirty="0">
                <a:solidFill>
                  <a:srgbClr val="002060"/>
                </a:solidFill>
              </a:rPr>
              <a:t>your</a:t>
            </a:r>
            <a:r>
              <a:rPr lang="en-US" sz="3200" b="1" kern="0" dirty="0">
                <a:solidFill>
                  <a:srgbClr val="002060"/>
                </a:solidFill>
              </a:rPr>
              <a:t> learning </a:t>
            </a:r>
            <a:r>
              <a:rPr lang="en-US" sz="3200" b="1" kern="0" dirty="0" smtClean="0">
                <a:solidFill>
                  <a:srgbClr val="002060"/>
                </a:solidFill>
              </a:rPr>
              <a:t>goals</a:t>
            </a:r>
            <a:endParaRPr lang="en-US" sz="3200" b="1" kern="0" dirty="0">
              <a:solidFill>
                <a:srgbClr val="002060"/>
              </a:solidFill>
            </a:endParaRPr>
          </a:p>
          <a:p>
            <a:pPr marL="741363" lvl="1" indent="-398463" eaLnBrk="0" fontAlgn="base" hangingPunct="0">
              <a:spcBef>
                <a:spcPts val="1200"/>
              </a:spcBef>
              <a:spcAft>
                <a:spcPct val="0"/>
              </a:spcAft>
              <a:buFont typeface="Wingdings" pitchFamily="2" charset="2"/>
              <a:buChar char="ü"/>
              <a:defRPr/>
            </a:pPr>
            <a:r>
              <a:rPr lang="en-US" sz="3200" b="1" kern="0" dirty="0" smtClean="0">
                <a:solidFill>
                  <a:srgbClr val="002060"/>
                </a:solidFill>
              </a:rPr>
              <a:t>Search database </a:t>
            </a:r>
            <a:r>
              <a:rPr lang="en-US" sz="3200" b="1" kern="0" dirty="0">
                <a:solidFill>
                  <a:srgbClr val="002060"/>
                </a:solidFill>
              </a:rPr>
              <a:t>of activities </a:t>
            </a:r>
            <a:r>
              <a:rPr lang="en-US" sz="3200" b="1" kern="0" dirty="0" smtClean="0">
                <a:solidFill>
                  <a:srgbClr val="002060"/>
                </a:solidFill>
              </a:rPr>
              <a:t>of over </a:t>
            </a:r>
            <a:r>
              <a:rPr lang="en-US" sz="3200" b="1" kern="0" dirty="0">
                <a:solidFill>
                  <a:srgbClr val="002060"/>
                </a:solidFill>
              </a:rPr>
              <a:t>9</a:t>
            </a:r>
            <a:r>
              <a:rPr lang="en-US" sz="3200" b="1" kern="0" dirty="0" smtClean="0">
                <a:solidFill>
                  <a:srgbClr val="002060"/>
                </a:solidFill>
              </a:rPr>
              <a:t>00 by PhET or Teacher-users </a:t>
            </a:r>
            <a:endParaRPr lang="en-US" sz="3200" b="1" kern="0" dirty="0">
              <a:solidFill>
                <a:srgbClr val="002060"/>
              </a:solidFill>
            </a:endParaRPr>
          </a:p>
          <a:p>
            <a:pPr marL="739775" lvl="1" indent="-396875" eaLnBrk="0" fontAlgn="base" hangingPunct="0">
              <a:spcBef>
                <a:spcPct val="0"/>
              </a:spcBef>
              <a:spcAft>
                <a:spcPct val="0"/>
              </a:spcAft>
              <a:buFont typeface="Wingdings" pitchFamily="2" charset="2"/>
              <a:buChar char="ü"/>
              <a:defRPr/>
            </a:pPr>
            <a:endParaRPr lang="en-US" sz="2600" kern="0" dirty="0">
              <a:solidFill>
                <a:srgbClr val="002060"/>
              </a:solidFill>
            </a:endParaRPr>
          </a:p>
        </p:txBody>
      </p:sp>
      <p:sp>
        <p:nvSpPr>
          <p:cNvPr id="9" name="Title 1"/>
          <p:cNvSpPr txBox="1">
            <a:spLocks/>
          </p:cNvSpPr>
          <p:nvPr/>
        </p:nvSpPr>
        <p:spPr>
          <a:xfrm>
            <a:off x="0" y="0"/>
            <a:ext cx="9144000" cy="1143000"/>
          </a:xfrm>
          <a:prstGeom prst="rect">
            <a:avLst/>
          </a:prstGeom>
          <a:solidFill>
            <a:srgbClr val="4F81BD">
              <a:lumMod val="75000"/>
            </a:srgbClr>
          </a:solidFill>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p>
            <a:pPr lvl="0">
              <a:spcBef>
                <a:spcPct val="0"/>
              </a:spcBef>
              <a:defRPr/>
            </a:pPr>
            <a:r>
              <a:rPr lang="en-US" sz="4400" dirty="0" smtClean="0">
                <a:solidFill>
                  <a:sysClr val="window" lastClr="FFFFFF"/>
                </a:solidFill>
              </a:rPr>
              <a:t>    Adaptable </a:t>
            </a:r>
            <a:r>
              <a:rPr lang="en-US" sz="4400" dirty="0">
                <a:solidFill>
                  <a:sysClr val="window" lastClr="FFFFFF"/>
                </a:solidFill>
              </a:rPr>
              <a:t>for </a:t>
            </a:r>
            <a:r>
              <a:rPr lang="en-US" sz="4400" dirty="0" smtClean="0">
                <a:solidFill>
                  <a:sysClr val="window" lastClr="FFFFFF"/>
                </a:solidFill>
              </a:rPr>
              <a:t>Variety </a:t>
            </a:r>
            <a:r>
              <a:rPr lang="en-US" sz="4400" dirty="0">
                <a:solidFill>
                  <a:sysClr val="window" lastClr="FFFFFF"/>
                </a:solidFill>
              </a:rPr>
              <a:t>of Learners</a:t>
            </a: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846138"/>
            <a:ext cx="3534849" cy="585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6371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
          <p:cNvSpPr txBox="1">
            <a:spLocks/>
          </p:cNvSpPr>
          <p:nvPr/>
        </p:nvSpPr>
        <p:spPr>
          <a:xfrm>
            <a:off x="3352800" y="274638"/>
            <a:ext cx="5334000" cy="1143000"/>
          </a:xfrm>
          <a:prstGeom prst="rect">
            <a:avLst/>
          </a:prstGeom>
        </p:spPr>
        <p:txBody>
          <a:bodyPr/>
          <a:lstStyle/>
          <a:p>
            <a:pPr algn="ctr" eaLnBrk="0" fontAlgn="base" hangingPunct="0">
              <a:spcBef>
                <a:spcPct val="0"/>
              </a:spcBef>
              <a:spcAft>
                <a:spcPct val="0"/>
              </a:spcAft>
              <a:defRPr/>
            </a:pPr>
            <a:r>
              <a:rPr lang="en-US" sz="4400" kern="0" dirty="0">
                <a:solidFill>
                  <a:srgbClr val="002060"/>
                </a:solidFill>
              </a:rPr>
              <a:t>Make easy to use</a:t>
            </a:r>
          </a:p>
        </p:txBody>
      </p:sp>
      <p:sp>
        <p:nvSpPr>
          <p:cNvPr id="4" name="Rectangle 3"/>
          <p:cNvSpPr txBox="1">
            <a:spLocks noChangeArrowheads="1"/>
          </p:cNvSpPr>
          <p:nvPr/>
        </p:nvSpPr>
        <p:spPr>
          <a:xfrm>
            <a:off x="0" y="1524000"/>
            <a:ext cx="9144000" cy="4594225"/>
          </a:xfrm>
          <a:prstGeom prst="rect">
            <a:avLst/>
          </a:prstGeom>
        </p:spPr>
        <p:txBody>
          <a:bodyPr/>
          <a:lstStyle/>
          <a:p>
            <a:pPr eaLnBrk="0" fontAlgn="base" hangingPunct="0">
              <a:spcBef>
                <a:spcPct val="20000"/>
              </a:spcBef>
              <a:spcAft>
                <a:spcPct val="0"/>
              </a:spcAft>
              <a:defRPr/>
            </a:pPr>
            <a:endParaRPr lang="en-US" sz="2000" kern="0" dirty="0">
              <a:solidFill>
                <a:srgbClr val="002060"/>
              </a:solidFill>
            </a:endParaRPr>
          </a:p>
          <a:p>
            <a:pPr marL="739775" lvl="1" indent="-396875" eaLnBrk="0" fontAlgn="base" hangingPunct="0">
              <a:spcBef>
                <a:spcPct val="0"/>
              </a:spcBef>
              <a:spcAft>
                <a:spcPct val="0"/>
              </a:spcAft>
              <a:buFont typeface="Wingdings" pitchFamily="2" charset="2"/>
              <a:buChar char="ü"/>
              <a:defRPr/>
            </a:pPr>
            <a:endParaRPr lang="en-US" sz="2600" kern="0" dirty="0">
              <a:solidFill>
                <a:srgbClr val="002060"/>
              </a:solidFill>
            </a:endParaRPr>
          </a:p>
        </p:txBody>
      </p:sp>
      <p:sp>
        <p:nvSpPr>
          <p:cNvPr id="5" name="TextBox 4"/>
          <p:cNvSpPr txBox="1">
            <a:spLocks noChangeArrowheads="1"/>
          </p:cNvSpPr>
          <p:nvPr/>
        </p:nvSpPr>
        <p:spPr bwMode="auto">
          <a:xfrm>
            <a:off x="330200" y="1596492"/>
            <a:ext cx="8661400" cy="1538883"/>
          </a:xfrm>
          <a:prstGeom prst="rect">
            <a:avLst/>
          </a:prstGeom>
          <a:noFill/>
          <a:ln w="9525">
            <a:noFill/>
            <a:miter lim="800000"/>
            <a:headEnd/>
            <a:tailEnd/>
          </a:ln>
        </p:spPr>
        <p:txBody>
          <a:bodyPr wrap="square">
            <a:spAutoFit/>
          </a:bodyPr>
          <a:lstStyle/>
          <a:p>
            <a:pPr fontAlgn="base">
              <a:spcBef>
                <a:spcPct val="0"/>
              </a:spcBef>
              <a:spcAft>
                <a:spcPct val="0"/>
              </a:spcAft>
            </a:pPr>
            <a:r>
              <a:rPr lang="en-US" sz="2800" b="1" dirty="0" smtClean="0">
                <a:solidFill>
                  <a:srgbClr val="002060"/>
                </a:solidFill>
              </a:rPr>
              <a:t>CCK in middle school: </a:t>
            </a:r>
            <a:r>
              <a:rPr lang="en-US" sz="2800" dirty="0" smtClean="0">
                <a:solidFill>
                  <a:srgbClr val="002060"/>
                </a:solidFill>
              </a:rPr>
              <a:t>“Make the light bulb light.” </a:t>
            </a:r>
          </a:p>
          <a:p>
            <a:pPr fontAlgn="base">
              <a:spcBef>
                <a:spcPct val="0"/>
              </a:spcBef>
              <a:spcAft>
                <a:spcPct val="0"/>
              </a:spcAft>
            </a:pPr>
            <a:endParaRPr lang="en-US" sz="1000" dirty="0" smtClean="0">
              <a:solidFill>
                <a:srgbClr val="002060"/>
              </a:solidFill>
            </a:endParaRPr>
          </a:p>
          <a:p>
            <a:pPr fontAlgn="base">
              <a:spcBef>
                <a:spcPct val="0"/>
              </a:spcBef>
              <a:spcAft>
                <a:spcPct val="0"/>
              </a:spcAft>
            </a:pPr>
            <a:r>
              <a:rPr lang="en-US" sz="2800" b="1" dirty="0" smtClean="0">
                <a:solidFill>
                  <a:srgbClr val="002060"/>
                </a:solidFill>
              </a:rPr>
              <a:t>CCK in high school: </a:t>
            </a:r>
            <a:r>
              <a:rPr lang="en-US" sz="2800" dirty="0">
                <a:solidFill>
                  <a:srgbClr val="002060"/>
                </a:solidFill>
              </a:rPr>
              <a:t> </a:t>
            </a:r>
            <a:r>
              <a:rPr lang="en-US" sz="2800" dirty="0" smtClean="0">
                <a:solidFill>
                  <a:srgbClr val="002060"/>
                </a:solidFill>
              </a:rPr>
              <a:t>“Explain why the light dims when you turn the heater on.”</a:t>
            </a:r>
          </a:p>
        </p:txBody>
      </p:sp>
      <p:pic>
        <p:nvPicPr>
          <p:cNvPr id="6" name="Picture 5" descr="cck-screenshot.gif"/>
          <p:cNvPicPr>
            <a:picLocks noChangeAspect="1"/>
          </p:cNvPicPr>
          <p:nvPr/>
        </p:nvPicPr>
        <p:blipFill>
          <a:blip r:embed="rId3" cstate="print"/>
          <a:srcRect/>
          <a:stretch>
            <a:fillRect/>
          </a:stretch>
        </p:blipFill>
        <p:spPr bwMode="auto">
          <a:xfrm>
            <a:off x="3515360" y="2963248"/>
            <a:ext cx="5588000" cy="3892973"/>
          </a:xfrm>
          <a:prstGeom prst="rect">
            <a:avLst/>
          </a:prstGeom>
          <a:noFill/>
          <a:ln w="9525">
            <a:noFill/>
            <a:miter lim="800000"/>
            <a:headEnd/>
            <a:tailEnd/>
          </a:ln>
        </p:spPr>
      </p:pic>
      <p:sp>
        <p:nvSpPr>
          <p:cNvPr id="9" name="Title 1"/>
          <p:cNvSpPr txBox="1">
            <a:spLocks/>
          </p:cNvSpPr>
          <p:nvPr/>
        </p:nvSpPr>
        <p:spPr>
          <a:xfrm>
            <a:off x="0" y="0"/>
            <a:ext cx="9144000" cy="1143000"/>
          </a:xfrm>
          <a:prstGeom prst="rect">
            <a:avLst/>
          </a:prstGeom>
          <a:solidFill>
            <a:srgbClr val="4F81BD">
              <a:lumMod val="7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ysClr val="window" lastClr="FFFFFF"/>
                </a:solidFill>
                <a:effectLst/>
                <a:uLnTx/>
                <a:uFillTx/>
                <a:latin typeface="Calibri"/>
                <a:ea typeface="+mj-ea"/>
                <a:cs typeface="+mj-cs"/>
              </a:rPr>
              <a:t>Adaptable for Variety</a:t>
            </a:r>
            <a:r>
              <a:rPr kumimoji="0" lang="en-US" sz="4400" b="0" i="0" u="none" strike="noStrike" kern="1200" cap="none" spc="0" normalizeH="0" noProof="0" dirty="0" smtClean="0">
                <a:ln>
                  <a:noFill/>
                </a:ln>
                <a:solidFill>
                  <a:sysClr val="window" lastClr="FFFFFF"/>
                </a:solidFill>
                <a:effectLst/>
                <a:uLnTx/>
                <a:uFillTx/>
                <a:latin typeface="Calibri"/>
                <a:ea typeface="+mj-ea"/>
                <a:cs typeface="+mj-cs"/>
              </a:rPr>
              <a:t> of Learners Sample Prompts</a:t>
            </a:r>
            <a:endParaRPr kumimoji="0" lang="en-US" sz="4400" b="0" i="0" u="none" strike="noStrike" kern="1200" cap="none" spc="0" normalizeH="0" baseline="0" noProof="0" dirty="0">
              <a:ln>
                <a:noFill/>
              </a:ln>
              <a:solidFill>
                <a:sysClr val="window" lastClr="FFFFFF"/>
              </a:solidFill>
              <a:effectLst/>
              <a:uLnTx/>
              <a:uFillTx/>
              <a:latin typeface="Calibri"/>
              <a:ea typeface="+mj-ea"/>
              <a:cs typeface="+mj-cs"/>
            </a:endParaRPr>
          </a:p>
        </p:txBody>
      </p:sp>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982" y="1169275"/>
            <a:ext cx="3158817" cy="427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9272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Compare these tools </a:t>
            </a:r>
            <a:endParaRPr lang="en-US" dirty="0"/>
          </a:p>
        </p:txBody>
      </p:sp>
      <p:sp>
        <p:nvSpPr>
          <p:cNvPr id="3" name="Content Placeholder 2"/>
          <p:cNvSpPr>
            <a:spLocks noGrp="1"/>
          </p:cNvSpPr>
          <p:nvPr>
            <p:ph idx="1"/>
          </p:nvPr>
        </p:nvSpPr>
        <p:spPr>
          <a:xfrm>
            <a:off x="152400" y="1295400"/>
            <a:ext cx="8839200" cy="4525963"/>
          </a:xfrm>
        </p:spPr>
        <p:txBody>
          <a:bodyPr>
            <a:normAutofit/>
          </a:bodyPr>
          <a:lstStyle/>
          <a:p>
            <a:pPr marL="0" indent="0">
              <a:buNone/>
            </a:pPr>
            <a:r>
              <a:rPr lang="en-US" sz="2800" dirty="0" smtClean="0"/>
              <a:t>Thoughts on these tools … </a:t>
            </a:r>
          </a:p>
        </p:txBody>
      </p:sp>
      <p:sp>
        <p:nvSpPr>
          <p:cNvPr id="5" name="AutoShape 2" descr="imap://perkinsk@culink.colorado.edu:993/fetch%3EUID%3E.INBOX%3E89483?part=1.2&amp;type=image/jpeg&amp;filename=parallel_cck.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imap://perkinsk@culink.colorado.edu:993/fetch%3EUID%3E.INBOX%3E89483?part=1.2&amp;type=image/jpeg&amp;filename=parallel_cck.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572" y="2362200"/>
            <a:ext cx="3848718"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2362200"/>
            <a:ext cx="37338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60241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8" name="Rectangle 6"/>
          <p:cNvSpPr>
            <a:spLocks noChangeArrowheads="1"/>
          </p:cNvSpPr>
          <p:nvPr/>
        </p:nvSpPr>
        <p:spPr bwMode="auto">
          <a:xfrm>
            <a:off x="129203" y="804934"/>
            <a:ext cx="8735340" cy="646331"/>
          </a:xfrm>
          <a:prstGeom prst="rect">
            <a:avLst/>
          </a:prstGeom>
          <a:noFill/>
          <a:ln w="9525">
            <a:noFill/>
            <a:miter lim="800000"/>
            <a:headEnd/>
            <a:tailEnd/>
          </a:ln>
          <a:effectLst/>
        </p:spPr>
        <p:txBody>
          <a:bodyPr wrap="none">
            <a:spAutoFit/>
          </a:bodyPr>
          <a:lstStyle/>
          <a:p>
            <a:r>
              <a:rPr lang="en-US" sz="3600" dirty="0">
                <a:solidFill>
                  <a:prstClr val="black"/>
                </a:solidFill>
              </a:rPr>
              <a:t>	Group activity, Exploration and discovery</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7698" y="1552003"/>
            <a:ext cx="4406843" cy="2486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0"/>
            <a:ext cx="8686800" cy="1143000"/>
          </a:xfrm>
        </p:spPr>
        <p:txBody>
          <a:bodyPr>
            <a:noAutofit/>
          </a:bodyPr>
          <a:lstStyle/>
          <a:p>
            <a:pPr algn="l"/>
            <a:r>
              <a:rPr lang="en-US" sz="3600" b="1" dirty="0"/>
              <a:t>What </a:t>
            </a:r>
            <a:r>
              <a:rPr lang="en-US" sz="3600" b="1" dirty="0" smtClean="0"/>
              <a:t>might sim inquiry </a:t>
            </a:r>
            <a:r>
              <a:rPr lang="en-US" sz="3600" b="1" dirty="0"/>
              <a:t>learning look like? </a:t>
            </a:r>
          </a:p>
        </p:txBody>
      </p:sp>
      <p:pic>
        <p:nvPicPr>
          <p:cNvPr id="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64" y="1752600"/>
            <a:ext cx="3934274"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43973" y="4038600"/>
            <a:ext cx="8305800" cy="1754326"/>
          </a:xfrm>
          <a:prstGeom prst="rect">
            <a:avLst/>
          </a:prstGeom>
          <a:noFill/>
        </p:spPr>
        <p:txBody>
          <a:bodyPr wrap="square" rtlCol="0">
            <a:spAutoFit/>
          </a:bodyPr>
          <a:lstStyle/>
          <a:p>
            <a:r>
              <a:rPr lang="en-US" sz="3600" dirty="0" smtClean="0"/>
              <a:t>Check out videos at </a:t>
            </a:r>
          </a:p>
          <a:p>
            <a:pPr marL="571500" indent="-571500">
              <a:buFont typeface="Arial" pitchFamily="34" charset="0"/>
              <a:buChar char="•"/>
            </a:pPr>
            <a:r>
              <a:rPr lang="en-US" sz="3600" u="sng" dirty="0" smtClean="0">
                <a:hlinkClick r:id="rId5"/>
              </a:rPr>
              <a:t>University </a:t>
            </a:r>
            <a:r>
              <a:rPr lang="en-US" sz="3600" u="sng" dirty="0">
                <a:hlinkClick r:id="rId5"/>
              </a:rPr>
              <a:t>of Colorado Boulder iTunes </a:t>
            </a:r>
            <a:r>
              <a:rPr lang="en-US" sz="3600" u="sng" dirty="0" smtClean="0">
                <a:hlinkClick r:id="rId5"/>
              </a:rPr>
              <a:t>U</a:t>
            </a:r>
            <a:r>
              <a:rPr lang="en-US" sz="3600" u="sng" dirty="0" smtClean="0"/>
              <a:t> </a:t>
            </a:r>
            <a:endParaRPr lang="en-US" sz="3600" dirty="0"/>
          </a:p>
          <a:p>
            <a:pPr marL="571500" indent="-571500">
              <a:buFont typeface="Arial" pitchFamily="34" charset="0"/>
              <a:buChar char="•"/>
            </a:pPr>
            <a:r>
              <a:rPr lang="en-US" sz="3600" u="sng" dirty="0" smtClean="0">
                <a:hlinkClick r:id="rId6"/>
              </a:rPr>
              <a:t>www.youtube.com/PhETInteractiveSims</a:t>
            </a:r>
            <a:r>
              <a:rPr lang="en-US" sz="3600" dirty="0" smtClean="0"/>
              <a:t>  </a:t>
            </a:r>
            <a:endParaRPr lang="en-US" sz="3600" dirty="0"/>
          </a:p>
        </p:txBody>
      </p:sp>
    </p:spTree>
    <p:extLst>
      <p:ext uri="{BB962C8B-B14F-4D97-AF65-F5344CB8AC3E}">
        <p14:creationId xmlns:p14="http://schemas.microsoft.com/office/powerpoint/2010/main" val="331816027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41095" y="0"/>
            <a:ext cx="8229600" cy="1143000"/>
          </a:xfrm>
        </p:spPr>
        <p:txBody>
          <a:bodyPr>
            <a:normAutofit fontScale="90000"/>
          </a:bodyPr>
          <a:lstStyle/>
          <a:p>
            <a:r>
              <a:rPr lang="en-US" dirty="0" smtClean="0"/>
              <a:t>Implicit Scaffolding &amp; Activity Design can Support </a:t>
            </a:r>
            <a:r>
              <a:rPr lang="en-US" dirty="0"/>
              <a:t>P</a:t>
            </a:r>
            <a:r>
              <a:rPr lang="en-US" dirty="0" smtClean="0"/>
              <a:t>roductive Exploration</a:t>
            </a:r>
            <a:endParaRPr lang="en-US" dirty="0"/>
          </a:p>
        </p:txBody>
      </p:sp>
      <p:sp>
        <p:nvSpPr>
          <p:cNvPr id="3" name="Rectangle 2"/>
          <p:cNvSpPr/>
          <p:nvPr/>
        </p:nvSpPr>
        <p:spPr>
          <a:xfrm>
            <a:off x="-304800" y="1447800"/>
            <a:ext cx="9266237" cy="2751522"/>
          </a:xfrm>
          <a:prstGeom prst="rect">
            <a:avLst/>
          </a:prstGeom>
        </p:spPr>
        <p:txBody>
          <a:bodyPr wrap="square">
            <a:spAutoFit/>
          </a:bodyPr>
          <a:lstStyle/>
          <a:p>
            <a:pPr marL="800100" lvl="1" indent="-342900" fontAlgn="base">
              <a:spcBef>
                <a:spcPct val="20000"/>
              </a:spcBef>
              <a:spcAft>
                <a:spcPct val="0"/>
              </a:spcAft>
              <a:buFont typeface="Wingdings" pitchFamily="2" charset="2"/>
              <a:buChar char="ü"/>
            </a:pPr>
            <a:r>
              <a:rPr lang="en-US" sz="3200" dirty="0" smtClean="0">
                <a:solidFill>
                  <a:srgbClr val="002060"/>
                </a:solidFill>
                <a:latin typeface="Arial"/>
              </a:rPr>
              <a:t>Choice </a:t>
            </a:r>
            <a:r>
              <a:rPr lang="en-US" sz="3200" dirty="0">
                <a:solidFill>
                  <a:srgbClr val="002060"/>
                </a:solidFill>
                <a:latin typeface="Arial"/>
              </a:rPr>
              <a:t>of Controls. Productive Constraints</a:t>
            </a:r>
          </a:p>
          <a:p>
            <a:pPr marL="800100" lvl="1" indent="-342900" fontAlgn="base">
              <a:spcBef>
                <a:spcPct val="20000"/>
              </a:spcBef>
              <a:spcAft>
                <a:spcPct val="0"/>
              </a:spcAft>
              <a:buFont typeface="Wingdings" pitchFamily="2" charset="2"/>
              <a:buChar char="ü"/>
            </a:pPr>
            <a:r>
              <a:rPr lang="en-US" sz="3200" dirty="0">
                <a:solidFill>
                  <a:srgbClr val="002060"/>
                </a:solidFill>
                <a:latin typeface="Arial"/>
              </a:rPr>
              <a:t>Dynamic feedback linking interaction and animation.</a:t>
            </a:r>
          </a:p>
          <a:p>
            <a:pPr marL="800100" lvl="1" indent="-342900" fontAlgn="base">
              <a:spcBef>
                <a:spcPct val="20000"/>
              </a:spcBef>
              <a:spcAft>
                <a:spcPct val="0"/>
              </a:spcAft>
              <a:buFont typeface="Wingdings" pitchFamily="2" charset="2"/>
              <a:buChar char="ü"/>
            </a:pPr>
            <a:r>
              <a:rPr lang="en-US" sz="3200" dirty="0">
                <a:solidFill>
                  <a:srgbClr val="002060"/>
                </a:solidFill>
                <a:latin typeface="Arial"/>
              </a:rPr>
              <a:t>Explicit visual &amp; conceptual models (that experts use)</a:t>
            </a:r>
          </a:p>
        </p:txBody>
      </p:sp>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8" r="68115" b="50000"/>
          <a:stretch/>
        </p:blipFill>
        <p:spPr bwMode="auto">
          <a:xfrm>
            <a:off x="1838264" y="4199322"/>
            <a:ext cx="2475186" cy="2575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94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399" y="3747355"/>
            <a:ext cx="4054475" cy="2855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33217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3" cstate="print"/>
          <a:srcRect/>
          <a:stretch>
            <a:fillRect/>
          </a:stretch>
        </p:blipFill>
        <p:spPr bwMode="auto">
          <a:xfrm>
            <a:off x="1960435" y="1720495"/>
            <a:ext cx="4745165" cy="3558875"/>
          </a:xfrm>
          <a:prstGeom prst="rect">
            <a:avLst/>
          </a:prstGeom>
          <a:noFill/>
          <a:ln w="9525">
            <a:noFill/>
            <a:miter lim="800000"/>
            <a:headEnd/>
            <a:tailEnd/>
          </a:ln>
        </p:spPr>
      </p:pic>
      <p:sp>
        <p:nvSpPr>
          <p:cNvPr id="6" name="Rounded Rectangular Callout 5"/>
          <p:cNvSpPr/>
          <p:nvPr/>
        </p:nvSpPr>
        <p:spPr>
          <a:xfrm>
            <a:off x="228600" y="3044760"/>
            <a:ext cx="2408977" cy="1111897"/>
          </a:xfrm>
          <a:prstGeom prst="wedgeRoundRectCallout">
            <a:avLst>
              <a:gd name="adj1" fmla="val 66000"/>
              <a:gd name="adj2" fmla="val -26860"/>
              <a:gd name="adj3" fmla="val 16667"/>
            </a:avLst>
          </a:prstGeom>
          <a:solidFill>
            <a:srgbClr val="FFE9A3"/>
          </a:solidFill>
          <a:ln w="1905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Provide real-time, animated feedback as students play</a:t>
            </a:r>
          </a:p>
        </p:txBody>
      </p:sp>
      <p:sp>
        <p:nvSpPr>
          <p:cNvPr id="7" name="Rounded Rectangular Callout 6"/>
          <p:cNvSpPr/>
          <p:nvPr/>
        </p:nvSpPr>
        <p:spPr>
          <a:xfrm>
            <a:off x="6235811" y="3507125"/>
            <a:ext cx="2755789" cy="1391245"/>
          </a:xfrm>
          <a:prstGeom prst="wedgeRoundRectCallout">
            <a:avLst>
              <a:gd name="adj1" fmla="val -78353"/>
              <a:gd name="adj2" fmla="val -9321"/>
              <a:gd name="adj3" fmla="val 16667"/>
            </a:avLst>
          </a:prstGeom>
          <a:solidFill>
            <a:srgbClr val="E9E5EF"/>
          </a:solidFill>
          <a:ln w="1905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Implicitly scaffold inquiry through design of controls and representations</a:t>
            </a:r>
          </a:p>
        </p:txBody>
      </p:sp>
      <p:sp>
        <p:nvSpPr>
          <p:cNvPr id="8" name="Rounded Rectangular Callout 7"/>
          <p:cNvSpPr/>
          <p:nvPr/>
        </p:nvSpPr>
        <p:spPr>
          <a:xfrm>
            <a:off x="5766099" y="2002770"/>
            <a:ext cx="2996901" cy="746569"/>
          </a:xfrm>
          <a:prstGeom prst="wedgeRoundRectCallout">
            <a:avLst>
              <a:gd name="adj1" fmla="val -87909"/>
              <a:gd name="adj2" fmla="val 204950"/>
              <a:gd name="adj3" fmla="val 16667"/>
            </a:avLst>
          </a:prstGeom>
          <a:solidFill>
            <a:srgbClr val="FAF1F0"/>
          </a:solidFill>
          <a:ln w="1905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Make simulations highly interactive </a:t>
            </a:r>
          </a:p>
        </p:txBody>
      </p:sp>
      <p:sp>
        <p:nvSpPr>
          <p:cNvPr id="9" name="Rounded Rectangular Callout 8"/>
          <p:cNvSpPr/>
          <p:nvPr/>
        </p:nvSpPr>
        <p:spPr>
          <a:xfrm>
            <a:off x="1143000" y="838200"/>
            <a:ext cx="2729591" cy="1393170"/>
          </a:xfrm>
          <a:prstGeom prst="wedgeRoundRectCallout">
            <a:avLst>
              <a:gd name="adj1" fmla="val 39246"/>
              <a:gd name="adj2" fmla="val 100280"/>
              <a:gd name="adj3" fmla="val 16667"/>
            </a:avLst>
          </a:prstGeom>
          <a:solidFill>
            <a:srgbClr val="E6EED6"/>
          </a:solidFill>
          <a:ln w="1905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Use accurate, dynamic visual representations</a:t>
            </a:r>
          </a:p>
          <a:p>
            <a:pPr algn="ctr"/>
            <a:endParaRPr lang="en-US" sz="2000" dirty="0" smtClean="0">
              <a:solidFill>
                <a:schemeClr val="tx1"/>
              </a:solidFill>
            </a:endParaRPr>
          </a:p>
          <a:p>
            <a:pPr algn="ctr"/>
            <a:r>
              <a:rPr lang="en-US" sz="2000" dirty="0" smtClean="0">
                <a:solidFill>
                  <a:schemeClr val="tx1"/>
                </a:solidFill>
              </a:rPr>
              <a:t>Show the invisible</a:t>
            </a:r>
          </a:p>
        </p:txBody>
      </p:sp>
      <p:sp>
        <p:nvSpPr>
          <p:cNvPr id="10" name="Rounded Rectangular Callout 9"/>
          <p:cNvSpPr/>
          <p:nvPr/>
        </p:nvSpPr>
        <p:spPr>
          <a:xfrm>
            <a:off x="5181600" y="5507970"/>
            <a:ext cx="2391893" cy="1123324"/>
          </a:xfrm>
          <a:prstGeom prst="wedgeRoundRectCallout">
            <a:avLst>
              <a:gd name="adj1" fmla="val -46535"/>
              <a:gd name="adj2" fmla="val -146180"/>
              <a:gd name="adj3" fmla="val 16667"/>
            </a:avLst>
          </a:prstGeom>
          <a:solidFill>
            <a:srgbClr val="E0DCCA"/>
          </a:solidFill>
          <a:ln w="1905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Provide an intuitive interface, usable without instructions </a:t>
            </a:r>
          </a:p>
        </p:txBody>
      </p:sp>
      <p:sp>
        <p:nvSpPr>
          <p:cNvPr id="11" name="Rounded Rectangular Callout 10"/>
          <p:cNvSpPr/>
          <p:nvPr/>
        </p:nvSpPr>
        <p:spPr>
          <a:xfrm>
            <a:off x="4360951" y="905747"/>
            <a:ext cx="2801849" cy="664909"/>
          </a:xfrm>
          <a:prstGeom prst="wedgeRoundRectCallout">
            <a:avLst>
              <a:gd name="adj1" fmla="val -43331"/>
              <a:gd name="adj2" fmla="val 111329"/>
              <a:gd name="adj3" fmla="val 16667"/>
            </a:avLst>
          </a:prstGeom>
          <a:solidFill>
            <a:schemeClr val="accent6">
              <a:lumMod val="40000"/>
              <a:lumOff val="60000"/>
            </a:schemeClr>
          </a:solidFill>
          <a:ln w="1905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Create a game-like environment</a:t>
            </a:r>
          </a:p>
        </p:txBody>
      </p:sp>
      <p:sp>
        <p:nvSpPr>
          <p:cNvPr id="12" name="Rounded Rectangular Callout 11"/>
          <p:cNvSpPr/>
          <p:nvPr/>
        </p:nvSpPr>
        <p:spPr>
          <a:xfrm>
            <a:off x="1243267" y="5445356"/>
            <a:ext cx="3183609" cy="1123324"/>
          </a:xfrm>
          <a:prstGeom prst="wedgeRoundRectCallout">
            <a:avLst>
              <a:gd name="adj1" fmla="val 18738"/>
              <a:gd name="adj2" fmla="val -181793"/>
              <a:gd name="adj3" fmla="val 16667"/>
            </a:avLst>
          </a:prstGeom>
          <a:solidFill>
            <a:schemeClr val="tx2">
              <a:lumMod val="20000"/>
              <a:lumOff val="80000"/>
            </a:schemeClr>
          </a:solidFill>
          <a:ln w="1905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Allow actions that would be difficult or impossible in the real world</a:t>
            </a:r>
          </a:p>
        </p:txBody>
      </p:sp>
      <p:sp>
        <p:nvSpPr>
          <p:cNvPr id="2" name="Title 1"/>
          <p:cNvSpPr>
            <a:spLocks noGrp="1"/>
          </p:cNvSpPr>
          <p:nvPr>
            <p:ph type="title"/>
          </p:nvPr>
        </p:nvSpPr>
        <p:spPr>
          <a:xfrm>
            <a:off x="0" y="0"/>
            <a:ext cx="9144000" cy="664230"/>
          </a:xfrm>
        </p:spPr>
        <p:txBody>
          <a:bodyPr>
            <a:normAutofit fontScale="90000"/>
          </a:bodyPr>
          <a:lstStyle/>
          <a:p>
            <a:r>
              <a:rPr lang="en-US" dirty="0" smtClean="0"/>
              <a:t>Designed to support inquiry learning</a:t>
            </a:r>
            <a:endParaRPr lang="en-US" dirty="0"/>
          </a:p>
        </p:txBody>
      </p:sp>
    </p:spTree>
    <p:extLst>
      <p:ext uri="{BB962C8B-B14F-4D97-AF65-F5344CB8AC3E}">
        <p14:creationId xmlns:p14="http://schemas.microsoft.com/office/powerpoint/2010/main" val="26757456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7" name="Rectangle 5"/>
          <p:cNvSpPr>
            <a:spLocks noChangeArrowheads="1"/>
          </p:cNvSpPr>
          <p:nvPr/>
        </p:nvSpPr>
        <p:spPr bwMode="auto">
          <a:xfrm>
            <a:off x="246744" y="1375230"/>
            <a:ext cx="8404865" cy="1569660"/>
          </a:xfrm>
          <a:prstGeom prst="rect">
            <a:avLst/>
          </a:prstGeom>
          <a:noFill/>
          <a:ln w="9525">
            <a:noFill/>
            <a:miter lim="800000"/>
            <a:headEnd/>
            <a:tailEnd/>
          </a:ln>
          <a:effectLst/>
        </p:spPr>
        <p:txBody>
          <a:bodyPr wrap="none">
            <a:spAutoFit/>
          </a:bodyPr>
          <a:lstStyle/>
          <a:p>
            <a:r>
              <a:rPr lang="en-US" sz="3200" b="1" dirty="0" smtClean="0"/>
              <a:t>Lecture and class discussion</a:t>
            </a:r>
            <a:endParaRPr lang="en-US" sz="3200" b="1" dirty="0"/>
          </a:p>
          <a:p>
            <a:r>
              <a:rPr lang="en-US" sz="3200" dirty="0"/>
              <a:t>	Visual Aid, Demo complement, </a:t>
            </a:r>
            <a:br>
              <a:rPr lang="en-US" sz="3200" dirty="0"/>
            </a:br>
            <a:r>
              <a:rPr lang="en-US" sz="3200" dirty="0"/>
              <a:t>	Interactive Lecture Demos, &amp; Concept tests </a:t>
            </a:r>
          </a:p>
        </p:txBody>
      </p:sp>
      <p:sp>
        <p:nvSpPr>
          <p:cNvPr id="310278" name="Rectangle 6"/>
          <p:cNvSpPr>
            <a:spLocks noChangeArrowheads="1"/>
          </p:cNvSpPr>
          <p:nvPr/>
        </p:nvSpPr>
        <p:spPr bwMode="auto">
          <a:xfrm>
            <a:off x="197079" y="2735940"/>
            <a:ext cx="7905562" cy="1077218"/>
          </a:xfrm>
          <a:prstGeom prst="rect">
            <a:avLst/>
          </a:prstGeom>
          <a:noFill/>
          <a:ln w="9525">
            <a:noFill/>
            <a:miter lim="800000"/>
            <a:headEnd/>
            <a:tailEnd/>
          </a:ln>
          <a:effectLst/>
        </p:spPr>
        <p:txBody>
          <a:bodyPr wrap="none">
            <a:spAutoFit/>
          </a:bodyPr>
          <a:lstStyle/>
          <a:p>
            <a:r>
              <a:rPr lang="en-US" sz="3200" b="1" dirty="0" smtClean="0"/>
              <a:t>Labs</a:t>
            </a:r>
            <a:endParaRPr lang="en-US" sz="3200" b="1" dirty="0"/>
          </a:p>
          <a:p>
            <a:r>
              <a:rPr lang="en-US" sz="3200" dirty="0"/>
              <a:t>	Group activity, Exploration and discovery</a:t>
            </a:r>
          </a:p>
        </p:txBody>
      </p:sp>
      <p:sp>
        <p:nvSpPr>
          <p:cNvPr id="310279" name="Rectangle 7"/>
          <p:cNvSpPr>
            <a:spLocks noChangeArrowheads="1"/>
          </p:cNvSpPr>
          <p:nvPr/>
        </p:nvSpPr>
        <p:spPr bwMode="auto">
          <a:xfrm>
            <a:off x="146280" y="3847186"/>
            <a:ext cx="9114996" cy="2215991"/>
          </a:xfrm>
          <a:prstGeom prst="rect">
            <a:avLst/>
          </a:prstGeom>
          <a:noFill/>
          <a:ln w="9525">
            <a:noFill/>
            <a:miter lim="800000"/>
            <a:headEnd/>
            <a:tailEnd/>
          </a:ln>
          <a:effectLst/>
        </p:spPr>
        <p:txBody>
          <a:bodyPr wrap="none">
            <a:spAutoFit/>
          </a:bodyPr>
          <a:lstStyle/>
          <a:p>
            <a:r>
              <a:rPr lang="en-US" sz="3200" b="1" dirty="0"/>
              <a:t>Homework</a:t>
            </a:r>
          </a:p>
          <a:p>
            <a:r>
              <a:rPr lang="en-US" sz="3200" dirty="0"/>
              <a:t>	Pre-class assignment – introduce new ideas</a:t>
            </a:r>
          </a:p>
          <a:p>
            <a:r>
              <a:rPr lang="en-US" sz="3200" dirty="0"/>
              <a:t>	Post instruction – develop robust </a:t>
            </a:r>
            <a:r>
              <a:rPr lang="en-US" sz="3200" dirty="0" smtClean="0"/>
              <a:t>understanding</a:t>
            </a:r>
          </a:p>
          <a:p>
            <a:r>
              <a:rPr lang="en-US" sz="2400" dirty="0"/>
              <a:t>	</a:t>
            </a:r>
          </a:p>
          <a:p>
            <a:r>
              <a:rPr lang="en-US" dirty="0"/>
              <a:t>	</a:t>
            </a:r>
          </a:p>
        </p:txBody>
      </p:sp>
      <p:sp>
        <p:nvSpPr>
          <p:cNvPr id="310281" name="Rectangle 9"/>
          <p:cNvSpPr>
            <a:spLocks noChangeArrowheads="1"/>
          </p:cNvSpPr>
          <p:nvPr/>
        </p:nvSpPr>
        <p:spPr bwMode="auto">
          <a:xfrm>
            <a:off x="8778875" y="0"/>
            <a:ext cx="365125" cy="579438"/>
          </a:xfrm>
          <a:prstGeom prst="rect">
            <a:avLst/>
          </a:prstGeom>
          <a:noFill/>
          <a:ln w="9525">
            <a:noFill/>
            <a:miter lim="800000"/>
            <a:headEnd/>
            <a:tailEnd/>
          </a:ln>
          <a:effectLst/>
        </p:spPr>
        <p:txBody>
          <a:bodyPr wrap="none">
            <a:spAutoFit/>
          </a:bodyPr>
          <a:lstStyle/>
          <a:p>
            <a:r>
              <a:rPr lang="en-US" sz="3200"/>
              <a:t>?</a:t>
            </a:r>
            <a:endParaRPr lang="en-US"/>
          </a:p>
        </p:txBody>
      </p:sp>
      <p:sp>
        <p:nvSpPr>
          <p:cNvPr id="8" name="Title 7"/>
          <p:cNvSpPr>
            <a:spLocks noGrp="1"/>
          </p:cNvSpPr>
          <p:nvPr>
            <p:ph type="title"/>
          </p:nvPr>
        </p:nvSpPr>
        <p:spPr/>
        <p:txBody>
          <a:bodyPr/>
          <a:lstStyle/>
          <a:p>
            <a:r>
              <a:rPr lang="en-US" dirty="0" smtClean="0"/>
              <a:t>Use of </a:t>
            </a:r>
            <a:r>
              <a:rPr lang="en-US" dirty="0" err="1" smtClean="0"/>
              <a:t>PhET</a:t>
            </a:r>
            <a:r>
              <a:rPr lang="en-US" dirty="0" smtClean="0"/>
              <a:t> </a:t>
            </a:r>
            <a:r>
              <a:rPr lang="en-US" dirty="0" err="1" smtClean="0"/>
              <a:t>sims</a:t>
            </a:r>
            <a:r>
              <a:rPr lang="en-US" dirty="0" smtClean="0"/>
              <a:t> in class</a:t>
            </a:r>
            <a:endParaRPr lang="en-US" dirty="0"/>
          </a:p>
        </p:txBody>
      </p:sp>
    </p:spTree>
    <p:extLst>
      <p:ext uri="{BB962C8B-B14F-4D97-AF65-F5344CB8AC3E}">
        <p14:creationId xmlns:p14="http://schemas.microsoft.com/office/powerpoint/2010/main" val="4409263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027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02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02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7" grpId="0"/>
      <p:bldP spid="310278" grpId="0"/>
      <p:bldP spid="310279"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Pages and sims to have open before presentation</a:t>
            </a:r>
            <a:endParaRPr lang="en-US" dirty="0"/>
          </a:p>
        </p:txBody>
      </p:sp>
      <p:sp>
        <p:nvSpPr>
          <p:cNvPr id="3" name="Content Placeholder 2"/>
          <p:cNvSpPr>
            <a:spLocks noGrp="1"/>
          </p:cNvSpPr>
          <p:nvPr>
            <p:ph idx="1"/>
          </p:nvPr>
        </p:nvSpPr>
        <p:spPr/>
        <p:txBody>
          <a:bodyPr>
            <a:normAutofit fontScale="62500" lnSpcReduction="20000"/>
          </a:bodyPr>
          <a:lstStyle/>
          <a:p>
            <a:r>
              <a:rPr lang="en-US" dirty="0"/>
              <a:t>Phet </a:t>
            </a:r>
            <a:r>
              <a:rPr lang="en-US" dirty="0" smtClean="0"/>
              <a:t>webpage </a:t>
            </a:r>
            <a:r>
              <a:rPr lang="en-US" dirty="0">
                <a:hlinkClick r:id="rId3"/>
              </a:rPr>
              <a:t>http://</a:t>
            </a:r>
            <a:r>
              <a:rPr lang="en-US" dirty="0" smtClean="0">
                <a:hlinkClick r:id="rId3"/>
              </a:rPr>
              <a:t>phet.colorado.edu</a:t>
            </a:r>
            <a:r>
              <a:rPr lang="en-US" dirty="0" smtClean="0"/>
              <a:t> or have downloaded the website using the installer and use from desktop (search will not be available) </a:t>
            </a:r>
          </a:p>
          <a:p>
            <a:r>
              <a:rPr lang="en-US" dirty="0">
                <a:hlinkClick r:id="rId4"/>
              </a:rPr>
              <a:t>Circuit Construction Kit DC</a:t>
            </a:r>
            <a:endParaRPr lang="en-US" dirty="0" smtClean="0">
              <a:hlinkClick r:id="rId5"/>
            </a:endParaRPr>
          </a:p>
          <a:p>
            <a:r>
              <a:rPr lang="en-US" dirty="0" smtClean="0">
                <a:hlinkClick r:id="rId5"/>
              </a:rPr>
              <a:t>The Moving </a:t>
            </a:r>
            <a:r>
              <a:rPr lang="en-US" dirty="0">
                <a:hlinkClick r:id="rId5"/>
              </a:rPr>
              <a:t>Man </a:t>
            </a:r>
            <a:r>
              <a:rPr lang="en-US" dirty="0" smtClean="0"/>
              <a:t> and the </a:t>
            </a:r>
            <a:r>
              <a:rPr lang="en-US" dirty="0" smtClean="0">
                <a:hlinkClick r:id="rId6"/>
              </a:rPr>
              <a:t>Tips </a:t>
            </a:r>
            <a:endParaRPr lang="en-US" dirty="0" smtClean="0"/>
          </a:p>
          <a:p>
            <a:r>
              <a:rPr lang="en-US" dirty="0" smtClean="0">
                <a:hlinkClick r:id="rId7"/>
              </a:rPr>
              <a:t>Force </a:t>
            </a:r>
            <a:r>
              <a:rPr lang="en-US" dirty="0">
                <a:hlinkClick r:id="rId7"/>
              </a:rPr>
              <a:t>and Motion </a:t>
            </a:r>
            <a:r>
              <a:rPr lang="en-US" dirty="0" smtClean="0">
                <a:hlinkClick r:id="rId7"/>
              </a:rPr>
              <a:t>Basics</a:t>
            </a:r>
            <a:r>
              <a:rPr lang="en-US" dirty="0" smtClean="0"/>
              <a:t>  (Forces 1D is the older version)</a:t>
            </a:r>
          </a:p>
          <a:p>
            <a:r>
              <a:rPr lang="en-US" dirty="0" smtClean="0">
                <a:hlinkClick r:id="rId8"/>
              </a:rPr>
              <a:t>Energy </a:t>
            </a:r>
            <a:r>
              <a:rPr lang="en-US" dirty="0">
                <a:hlinkClick r:id="rId8"/>
              </a:rPr>
              <a:t>Skate </a:t>
            </a:r>
            <a:r>
              <a:rPr lang="en-US" dirty="0" smtClean="0">
                <a:hlinkClick r:id="rId8"/>
              </a:rPr>
              <a:t>park</a:t>
            </a:r>
            <a:r>
              <a:rPr lang="en-US" dirty="0">
                <a:hlinkClick r:id="rId8"/>
              </a:rPr>
              <a:t> </a:t>
            </a:r>
            <a:r>
              <a:rPr lang="en-US" dirty="0" smtClean="0"/>
              <a:t>and </a:t>
            </a:r>
            <a:r>
              <a:rPr lang="en-US" dirty="0" smtClean="0">
                <a:hlinkClick r:id="rId9"/>
              </a:rPr>
              <a:t>Energy Skate Park Basics</a:t>
            </a:r>
            <a:endParaRPr lang="en-US" dirty="0" smtClean="0"/>
          </a:p>
          <a:p>
            <a:r>
              <a:rPr lang="en-US" dirty="0" smtClean="0">
                <a:hlinkClick r:id="rId10"/>
              </a:rPr>
              <a:t>Build </a:t>
            </a:r>
            <a:r>
              <a:rPr lang="en-US" dirty="0">
                <a:hlinkClick r:id="rId10"/>
              </a:rPr>
              <a:t>an </a:t>
            </a:r>
            <a:r>
              <a:rPr lang="en-US" dirty="0" smtClean="0">
                <a:hlinkClick r:id="rId10"/>
              </a:rPr>
              <a:t>Atom</a:t>
            </a:r>
            <a:endParaRPr lang="en-US" dirty="0" smtClean="0"/>
          </a:p>
          <a:p>
            <a:r>
              <a:rPr lang="en-US" dirty="0" smtClean="0">
                <a:hlinkClick r:id="rId11"/>
              </a:rPr>
              <a:t>Equation </a:t>
            </a:r>
            <a:r>
              <a:rPr lang="en-US" dirty="0" err="1" smtClean="0">
                <a:hlinkClick r:id="rId11"/>
              </a:rPr>
              <a:t>Grapher</a:t>
            </a:r>
            <a:r>
              <a:rPr lang="en-US" dirty="0" smtClean="0">
                <a:hlinkClick r:id="rId11"/>
              </a:rPr>
              <a:t> </a:t>
            </a:r>
            <a:endParaRPr lang="en-US" dirty="0" smtClean="0"/>
          </a:p>
          <a:p>
            <a:r>
              <a:rPr lang="en-US" dirty="0" smtClean="0">
                <a:hlinkClick r:id="rId12"/>
              </a:rPr>
              <a:t>Density</a:t>
            </a:r>
            <a:r>
              <a:rPr lang="en-US" dirty="0" smtClean="0"/>
              <a:t> </a:t>
            </a:r>
          </a:p>
          <a:p>
            <a:r>
              <a:rPr lang="en-US" dirty="0" smtClean="0">
                <a:hlinkClick r:id="rId5"/>
              </a:rPr>
              <a:t>The Moving Man</a:t>
            </a:r>
            <a:endParaRPr lang="en-US" dirty="0" smtClean="0"/>
          </a:p>
          <a:p>
            <a:r>
              <a:rPr lang="en-US" dirty="0" smtClean="0">
                <a:hlinkClick r:id="rId13"/>
              </a:rPr>
              <a:t>Radioactive </a:t>
            </a:r>
            <a:r>
              <a:rPr lang="en-US" dirty="0">
                <a:hlinkClick r:id="rId13"/>
              </a:rPr>
              <a:t>Dating </a:t>
            </a:r>
            <a:r>
              <a:rPr lang="en-US" dirty="0" smtClean="0">
                <a:hlinkClick r:id="rId13"/>
              </a:rPr>
              <a:t>Game</a:t>
            </a:r>
            <a:endParaRPr lang="en-US" dirty="0" smtClean="0"/>
          </a:p>
          <a:p>
            <a:r>
              <a:rPr lang="en-US" dirty="0" smtClean="0">
                <a:hlinkClick r:id="rId14"/>
              </a:rPr>
              <a:t>Alpha Decay</a:t>
            </a:r>
            <a:endParaRPr lang="en-US" dirty="0" smtClean="0"/>
          </a:p>
          <a:p>
            <a:r>
              <a:rPr lang="en-US" dirty="0" smtClean="0">
                <a:hlinkClick r:id="rId15"/>
              </a:rPr>
              <a:t>Beta </a:t>
            </a:r>
            <a:r>
              <a:rPr lang="en-US" dirty="0">
                <a:hlinkClick r:id="rId15"/>
              </a:rPr>
              <a:t>Decay </a:t>
            </a:r>
            <a:endParaRPr lang="en-US" dirty="0" smtClean="0"/>
          </a:p>
          <a:p>
            <a:r>
              <a:rPr lang="en-US" dirty="0">
                <a:hlinkClick r:id="rId16"/>
              </a:rPr>
              <a:t>States of Matter </a:t>
            </a:r>
            <a:endParaRPr lang="en-US" dirty="0"/>
          </a:p>
          <a:p>
            <a:pPr marL="0" indent="0">
              <a:buNone/>
            </a:pPr>
            <a:endParaRPr lang="en-US" dirty="0"/>
          </a:p>
        </p:txBody>
      </p:sp>
    </p:spTree>
    <p:extLst>
      <p:ext uri="{BB962C8B-B14F-4D97-AF65-F5344CB8AC3E}">
        <p14:creationId xmlns:p14="http://schemas.microsoft.com/office/powerpoint/2010/main" val="59079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629400" cy="1371600"/>
          </a:xfrm>
        </p:spPr>
        <p:txBody>
          <a:bodyPr>
            <a:noAutofit/>
          </a:bodyPr>
          <a:lstStyle/>
          <a:p>
            <a:r>
              <a:rPr lang="en-US" sz="3200" dirty="0" smtClean="0"/>
              <a:t/>
            </a:r>
            <a:br>
              <a:rPr lang="en-US" sz="3200" dirty="0" smtClean="0"/>
            </a:br>
            <a:r>
              <a:rPr lang="en-US" sz="3200" dirty="0" smtClean="0"/>
              <a:t>Designing Activities Comparison:</a:t>
            </a:r>
            <a:br>
              <a:rPr lang="en-US" sz="3200" dirty="0" smtClean="0"/>
            </a:br>
            <a:r>
              <a:rPr lang="en-US" sz="3200" dirty="0" smtClean="0"/>
              <a:t>Build an Atom sim Discussion </a:t>
            </a:r>
            <a:br>
              <a:rPr lang="en-US" sz="3200" dirty="0" smtClean="0"/>
            </a:br>
            <a:endParaRPr lang="en-US" sz="3200" dirty="0"/>
          </a:p>
        </p:txBody>
      </p:sp>
      <p:grpSp>
        <p:nvGrpSpPr>
          <p:cNvPr id="4" name="Group 16"/>
          <p:cNvGrpSpPr>
            <a:grpSpLocks/>
          </p:cNvGrpSpPr>
          <p:nvPr/>
        </p:nvGrpSpPr>
        <p:grpSpPr bwMode="auto">
          <a:xfrm>
            <a:off x="402301" y="3019454"/>
            <a:ext cx="8207375" cy="3733800"/>
            <a:chOff x="452" y="1888"/>
            <a:chExt cx="4754" cy="2317"/>
          </a:xfrm>
        </p:grpSpPr>
        <p:sp>
          <p:nvSpPr>
            <p:cNvPr id="5" name="Text Box 7"/>
            <p:cNvSpPr txBox="1">
              <a:spLocks noChangeArrowheads="1"/>
            </p:cNvSpPr>
            <p:nvPr/>
          </p:nvSpPr>
          <p:spPr bwMode="auto">
            <a:xfrm>
              <a:off x="488" y="1959"/>
              <a:ext cx="2216" cy="1891"/>
            </a:xfrm>
            <a:prstGeom prst="rect">
              <a:avLst/>
            </a:prstGeom>
            <a:noFill/>
            <a:ln w="9525">
              <a:noFill/>
              <a:miter lim="800000"/>
              <a:headEnd/>
              <a:tailEnd/>
            </a:ln>
          </p:spPr>
          <p:txBody>
            <a:bodyPr>
              <a:spAutoFit/>
            </a:bodyPr>
            <a:lstStyle/>
            <a:p>
              <a:pPr eaLnBrk="0" hangingPunct="0"/>
              <a:r>
                <a:rPr lang="en-US" sz="3200" dirty="0" smtClean="0">
                  <a:solidFill>
                    <a:srgbClr val="303030"/>
                  </a:solidFill>
                </a:rPr>
                <a:t>Find out the charge of an atom that has 6 protons / 5 neutrons/ 6 electrons. Show the full symbol for this atom.  </a:t>
              </a:r>
              <a:endParaRPr lang="en-US" sz="3200" dirty="0">
                <a:solidFill>
                  <a:srgbClr val="303030"/>
                </a:solidFill>
              </a:endParaRPr>
            </a:p>
          </p:txBody>
        </p:sp>
        <p:sp>
          <p:nvSpPr>
            <p:cNvPr id="6" name="Text Box 8"/>
            <p:cNvSpPr txBox="1">
              <a:spLocks noChangeArrowheads="1"/>
            </p:cNvSpPr>
            <p:nvPr/>
          </p:nvSpPr>
          <p:spPr bwMode="auto">
            <a:xfrm>
              <a:off x="2937" y="1944"/>
              <a:ext cx="2228" cy="2196"/>
            </a:xfrm>
            <a:prstGeom prst="rect">
              <a:avLst/>
            </a:prstGeom>
            <a:noFill/>
            <a:ln w="9525">
              <a:noFill/>
              <a:miter lim="800000"/>
              <a:headEnd/>
              <a:tailEnd/>
            </a:ln>
          </p:spPr>
          <p:txBody>
            <a:bodyPr>
              <a:spAutoFit/>
            </a:bodyPr>
            <a:lstStyle/>
            <a:p>
              <a:pPr eaLnBrk="0" hangingPunct="0"/>
              <a:r>
                <a:rPr lang="en-US" sz="3200" dirty="0" smtClean="0">
                  <a:solidFill>
                    <a:srgbClr val="303030"/>
                  </a:solidFill>
                </a:rPr>
                <a:t>Investigate to find what determines the mass of an atom. Test your ideas and change if needed.  </a:t>
              </a:r>
              <a:r>
                <a:rPr lang="en-US" sz="3200" dirty="0">
                  <a:solidFill>
                    <a:srgbClr val="303030"/>
                  </a:solidFill>
                </a:rPr>
                <a:t>S</a:t>
              </a:r>
              <a:r>
                <a:rPr lang="en-US" sz="3200" dirty="0" smtClean="0">
                  <a:solidFill>
                    <a:srgbClr val="303030"/>
                  </a:solidFill>
                </a:rPr>
                <a:t>how examples that fit your rule.</a:t>
              </a:r>
              <a:endParaRPr lang="en-US" sz="3200" dirty="0">
                <a:solidFill>
                  <a:srgbClr val="303030"/>
                </a:solidFill>
              </a:endParaRPr>
            </a:p>
          </p:txBody>
        </p:sp>
        <p:sp>
          <p:nvSpPr>
            <p:cNvPr id="7" name="Rectangle 9"/>
            <p:cNvSpPr>
              <a:spLocks noChangeArrowheads="1"/>
            </p:cNvSpPr>
            <p:nvPr/>
          </p:nvSpPr>
          <p:spPr bwMode="auto">
            <a:xfrm>
              <a:off x="452" y="1888"/>
              <a:ext cx="2260" cy="2297"/>
            </a:xfrm>
            <a:prstGeom prst="rect">
              <a:avLst/>
            </a:prstGeom>
            <a:noFill/>
            <a:ln w="76200">
              <a:solidFill>
                <a:srgbClr val="0000CC"/>
              </a:solidFill>
              <a:miter lim="800000"/>
              <a:headEnd/>
              <a:tailEnd/>
            </a:ln>
          </p:spPr>
          <p:txBody>
            <a:bodyPr wrap="none" anchor="ctr"/>
            <a:lstStyle/>
            <a:p>
              <a:pPr eaLnBrk="0" hangingPunct="0"/>
              <a:endParaRPr lang="en-US"/>
            </a:p>
          </p:txBody>
        </p:sp>
        <p:sp>
          <p:nvSpPr>
            <p:cNvPr id="8" name="Rectangle 10"/>
            <p:cNvSpPr>
              <a:spLocks noChangeArrowheads="1"/>
            </p:cNvSpPr>
            <p:nvPr/>
          </p:nvSpPr>
          <p:spPr bwMode="auto">
            <a:xfrm>
              <a:off x="2889" y="1902"/>
              <a:ext cx="2317" cy="2303"/>
            </a:xfrm>
            <a:prstGeom prst="rect">
              <a:avLst/>
            </a:prstGeom>
            <a:noFill/>
            <a:ln w="76200">
              <a:solidFill>
                <a:srgbClr val="FF3300"/>
              </a:solidFill>
              <a:miter lim="800000"/>
              <a:headEnd/>
              <a:tailEnd/>
            </a:ln>
          </p:spPr>
          <p:txBody>
            <a:bodyPr wrap="none" anchor="ctr"/>
            <a:lstStyle/>
            <a:p>
              <a:pPr eaLnBrk="0" hangingPunct="0"/>
              <a:endParaRPr lang="en-US"/>
            </a:p>
          </p:txBody>
        </p:sp>
      </p:grpSp>
      <p:sp>
        <p:nvSpPr>
          <p:cNvPr id="10" name="Text Box 5"/>
          <p:cNvSpPr txBox="1">
            <a:spLocks noChangeArrowheads="1"/>
          </p:cNvSpPr>
          <p:nvPr/>
        </p:nvSpPr>
        <p:spPr bwMode="auto">
          <a:xfrm>
            <a:off x="215028" y="1371600"/>
            <a:ext cx="9144000" cy="1384995"/>
          </a:xfrm>
          <a:prstGeom prst="rect">
            <a:avLst/>
          </a:prstGeom>
          <a:noFill/>
          <a:ln w="9525">
            <a:noFill/>
            <a:miter lim="800000"/>
            <a:headEnd/>
            <a:tailEnd/>
          </a:ln>
          <a:effectLst/>
        </p:spPr>
        <p:txBody>
          <a:bodyPr wrap="square">
            <a:spAutoFit/>
          </a:bodyPr>
          <a:lstStyle/>
          <a:p>
            <a:pPr marL="514350" indent="-514350">
              <a:buFont typeface="+mj-lt"/>
              <a:buAutoNum type="arabicPeriod"/>
            </a:pPr>
            <a:r>
              <a:rPr lang="en-US" sz="2800" i="1" dirty="0">
                <a:solidFill>
                  <a:schemeClr val="hlink"/>
                </a:solidFill>
                <a:latin typeface="Arial" pitchFamily="34" charset="0"/>
              </a:rPr>
              <a:t>What </a:t>
            </a:r>
            <a:r>
              <a:rPr lang="en-US" sz="2800" i="1" dirty="0" smtClean="0">
                <a:solidFill>
                  <a:schemeClr val="hlink"/>
                </a:solidFill>
                <a:latin typeface="Arial" pitchFamily="34" charset="0"/>
              </a:rPr>
              <a:t>will students be </a:t>
            </a:r>
            <a:r>
              <a:rPr lang="en-US" sz="2800" u="sng" dirty="0" smtClean="0">
                <a:solidFill>
                  <a:schemeClr val="hlink"/>
                </a:solidFill>
                <a:latin typeface="Arial" pitchFamily="34" charset="0"/>
              </a:rPr>
              <a:t>doing</a:t>
            </a:r>
            <a:r>
              <a:rPr lang="en-US" sz="2800" i="1" dirty="0" smtClean="0">
                <a:solidFill>
                  <a:schemeClr val="hlink"/>
                </a:solidFill>
                <a:latin typeface="Arial" pitchFamily="34" charset="0"/>
              </a:rPr>
              <a:t> in each activity? </a:t>
            </a:r>
          </a:p>
          <a:p>
            <a:pPr marL="514350" indent="-514350">
              <a:buFont typeface="+mj-lt"/>
              <a:buAutoNum type="arabicPeriod"/>
            </a:pPr>
            <a:r>
              <a:rPr lang="en-US" sz="2800" i="1" dirty="0" smtClean="0">
                <a:solidFill>
                  <a:schemeClr val="hlink"/>
                </a:solidFill>
                <a:latin typeface="Arial" pitchFamily="34" charset="0"/>
              </a:rPr>
              <a:t>What will students </a:t>
            </a:r>
            <a:r>
              <a:rPr lang="en-US" sz="2800" u="sng" dirty="0" smtClean="0">
                <a:solidFill>
                  <a:schemeClr val="hlink"/>
                </a:solidFill>
                <a:latin typeface="Arial" pitchFamily="34" charset="0"/>
              </a:rPr>
              <a:t>learn</a:t>
            </a:r>
            <a:r>
              <a:rPr lang="en-US" sz="2800" i="1" dirty="0" smtClean="0">
                <a:solidFill>
                  <a:schemeClr val="hlink"/>
                </a:solidFill>
                <a:latin typeface="Arial" pitchFamily="34" charset="0"/>
              </a:rPr>
              <a:t> </a:t>
            </a:r>
            <a:r>
              <a:rPr lang="en-US" sz="2800" i="1" dirty="0">
                <a:solidFill>
                  <a:schemeClr val="hlink"/>
                </a:solidFill>
                <a:latin typeface="Arial" pitchFamily="34" charset="0"/>
              </a:rPr>
              <a:t>in each activity</a:t>
            </a:r>
            <a:r>
              <a:rPr lang="en-US" sz="2800" i="1" dirty="0" smtClean="0">
                <a:solidFill>
                  <a:schemeClr val="hlink"/>
                </a:solidFill>
                <a:latin typeface="Arial" pitchFamily="34" charset="0"/>
              </a:rPr>
              <a:t>?</a:t>
            </a:r>
          </a:p>
          <a:p>
            <a:pPr marL="514350" indent="-514350">
              <a:buFont typeface="+mj-lt"/>
              <a:buAutoNum type="arabicPeriod"/>
            </a:pPr>
            <a:r>
              <a:rPr lang="en-US" sz="2800" i="1" dirty="0" smtClean="0">
                <a:solidFill>
                  <a:schemeClr val="hlink"/>
                </a:solidFill>
                <a:latin typeface="Arial" pitchFamily="34" charset="0"/>
              </a:rPr>
              <a:t>What’s the </a:t>
            </a:r>
            <a:r>
              <a:rPr lang="en-US" sz="2800" i="1" u="sng" dirty="0" smtClean="0">
                <a:solidFill>
                  <a:schemeClr val="hlink"/>
                </a:solidFill>
                <a:latin typeface="Arial" pitchFamily="34" charset="0"/>
              </a:rPr>
              <a:t>teacher doing</a:t>
            </a:r>
            <a:r>
              <a:rPr lang="en-US" sz="2800" i="1" dirty="0" smtClean="0">
                <a:solidFill>
                  <a:schemeClr val="hlink"/>
                </a:solidFill>
                <a:latin typeface="Arial" pitchFamily="34" charset="0"/>
              </a:rPr>
              <a:t>? </a:t>
            </a:r>
            <a:endParaRPr lang="en-US" sz="2800" i="1" dirty="0">
              <a:solidFill>
                <a:schemeClr val="hlink"/>
              </a:solidFill>
              <a:latin typeface="Arial"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4211" y="-7883"/>
            <a:ext cx="2000052" cy="1474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44244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70C0"/>
                </a:solidFill>
              </a:rPr>
              <a:t>Example Handouts Teacher Materials</a:t>
            </a:r>
            <a:br>
              <a:rPr lang="en-US" b="1" dirty="0" smtClean="0">
                <a:solidFill>
                  <a:srgbClr val="0070C0"/>
                </a:solidFill>
              </a:rPr>
            </a:br>
            <a:r>
              <a:rPr lang="en-US" b="1" dirty="0" smtClean="0">
                <a:solidFill>
                  <a:srgbClr val="0070C0"/>
                </a:solidFill>
              </a:rPr>
              <a:t>Aligned with Strategies</a:t>
            </a:r>
            <a:endParaRPr lang="en-US" b="1" dirty="0">
              <a:solidFill>
                <a:srgbClr val="0070C0"/>
              </a:solidFill>
            </a:endParaRPr>
          </a:p>
        </p:txBody>
      </p:sp>
      <p:sp>
        <p:nvSpPr>
          <p:cNvPr id="3" name="Content Placeholder 2"/>
          <p:cNvSpPr>
            <a:spLocks noGrp="1"/>
          </p:cNvSpPr>
          <p:nvPr>
            <p:ph idx="1"/>
          </p:nvPr>
        </p:nvSpPr>
        <p:spPr/>
        <p:txBody>
          <a:bodyPr>
            <a:normAutofit fontScale="92500" lnSpcReduction="10000"/>
          </a:bodyPr>
          <a:lstStyle/>
          <a:p>
            <a:r>
              <a:rPr lang="en-US" sz="3600" b="1" dirty="0" smtClean="0">
                <a:solidFill>
                  <a:srgbClr val="7030A0"/>
                </a:solidFill>
              </a:rPr>
              <a:t>Moving Man demonstrates alignment</a:t>
            </a:r>
          </a:p>
          <a:p>
            <a:r>
              <a:rPr lang="en-US" sz="3600" b="1" dirty="0" smtClean="0">
                <a:solidFill>
                  <a:srgbClr val="7030A0"/>
                </a:solidFill>
              </a:rPr>
              <a:t>Energy Skate Park</a:t>
            </a:r>
          </a:p>
          <a:p>
            <a:pPr lvl="1"/>
            <a:r>
              <a:rPr lang="en-US" sz="3600" dirty="0" smtClean="0"/>
              <a:t>Lesson Plan</a:t>
            </a:r>
          </a:p>
          <a:p>
            <a:pPr lvl="1"/>
            <a:r>
              <a:rPr lang="en-US" sz="3600" dirty="0" smtClean="0"/>
              <a:t>Teacher Tips</a:t>
            </a:r>
          </a:p>
          <a:p>
            <a:pPr lvl="1"/>
            <a:r>
              <a:rPr lang="en-US" sz="3600" dirty="0" smtClean="0"/>
              <a:t>Activity (compare to Strategies)</a:t>
            </a:r>
          </a:p>
          <a:p>
            <a:pPr lvl="1"/>
            <a:r>
              <a:rPr lang="en-US" sz="3600" dirty="0" smtClean="0"/>
              <a:t>Formative Assessment concept questions</a:t>
            </a:r>
          </a:p>
          <a:p>
            <a:r>
              <a:rPr lang="en-US" sz="4000" b="1" dirty="0" smtClean="0">
                <a:solidFill>
                  <a:srgbClr val="7030A0"/>
                </a:solidFill>
              </a:rPr>
              <a:t>Solutions Unit</a:t>
            </a:r>
          </a:p>
          <a:p>
            <a:pPr lvl="1"/>
            <a:r>
              <a:rPr lang="en-US" sz="3600" dirty="0"/>
              <a:t>S</a:t>
            </a:r>
            <a:r>
              <a:rPr lang="en-US" sz="3600" dirty="0" smtClean="0"/>
              <a:t>imilar materials but uses 2 sims &amp; a lab</a:t>
            </a:r>
            <a:endParaRPr lang="en-US" sz="3600" dirty="0"/>
          </a:p>
          <a:p>
            <a:endParaRPr lang="en-US" sz="4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for Productive Inquiry</a:t>
            </a:r>
            <a:endParaRPr lang="en-US" dirty="0"/>
          </a:p>
        </p:txBody>
      </p:sp>
      <p:sp>
        <p:nvSpPr>
          <p:cNvPr id="3" name="Content Placeholder 2"/>
          <p:cNvSpPr>
            <a:spLocks noGrp="1"/>
          </p:cNvSpPr>
          <p:nvPr>
            <p:ph idx="1"/>
          </p:nvPr>
        </p:nvSpPr>
        <p:spPr>
          <a:xfrm>
            <a:off x="457200" y="1600200"/>
            <a:ext cx="8229600" cy="4525963"/>
          </a:xfrm>
        </p:spPr>
        <p:txBody>
          <a:bodyPr/>
          <a:lstStyle/>
          <a:p>
            <a:r>
              <a:rPr lang="en-US" dirty="0" smtClean="0"/>
              <a:t>5-10 minute open play: </a:t>
            </a:r>
          </a:p>
          <a:p>
            <a:pPr lvl="1"/>
            <a:r>
              <a:rPr lang="en-US" dirty="0" smtClean="0"/>
              <a:t>Establish student ownership for sim</a:t>
            </a:r>
          </a:p>
          <a:p>
            <a:pPr lvl="1"/>
            <a:r>
              <a:rPr lang="en-US" dirty="0" smtClean="0"/>
              <a:t>Students get familiar with controls</a:t>
            </a:r>
          </a:p>
          <a:p>
            <a:r>
              <a:rPr lang="en-US" dirty="0" smtClean="0"/>
              <a:t>Minimize/eliminate “sim-specific directions”</a:t>
            </a:r>
          </a:p>
          <a:p>
            <a:r>
              <a:rPr lang="en-US" dirty="0" smtClean="0"/>
              <a:t>Use open, investigative questions </a:t>
            </a:r>
          </a:p>
          <a:p>
            <a:r>
              <a:rPr lang="en-US" dirty="0" smtClean="0"/>
              <a:t>Use “Creating PhET Activities” handout </a:t>
            </a:r>
            <a:r>
              <a:rPr lang="en-US" b="1" dirty="0"/>
              <a:t>https://phet.colorado.edu/en/for-teachers/activity-guide </a:t>
            </a:r>
            <a:endParaRPr lang="en-US" dirty="0" smtClean="0"/>
          </a:p>
          <a:p>
            <a:endParaRPr lang="en-US" dirty="0"/>
          </a:p>
        </p:txBody>
      </p:sp>
    </p:spTree>
    <p:extLst>
      <p:ext uri="{BB962C8B-B14F-4D97-AF65-F5344CB8AC3E}">
        <p14:creationId xmlns:p14="http://schemas.microsoft.com/office/powerpoint/2010/main" val="16256035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outside the box!</a:t>
            </a:r>
            <a:endParaRPr lang="en-US" dirty="0"/>
          </a:p>
        </p:txBody>
      </p:sp>
      <p:sp>
        <p:nvSpPr>
          <p:cNvPr id="4" name="TextBox 3"/>
          <p:cNvSpPr txBox="1"/>
          <p:nvPr/>
        </p:nvSpPr>
        <p:spPr>
          <a:xfrm>
            <a:off x="1371600" y="2017931"/>
            <a:ext cx="6324600" cy="646331"/>
          </a:xfrm>
          <a:prstGeom prst="rect">
            <a:avLst/>
          </a:prstGeom>
          <a:noFill/>
        </p:spPr>
        <p:txBody>
          <a:bodyPr wrap="square" rtlCol="0">
            <a:spAutoFit/>
          </a:bodyPr>
          <a:lstStyle/>
          <a:p>
            <a:r>
              <a:rPr lang="en-US" dirty="0" smtClean="0">
                <a:hlinkClick r:id="rId3"/>
              </a:rPr>
              <a:t> </a:t>
            </a:r>
          </a:p>
          <a:p>
            <a:endParaRPr lang="en-US" dirty="0"/>
          </a:p>
        </p:txBody>
      </p:sp>
      <p:sp>
        <p:nvSpPr>
          <p:cNvPr id="3" name="Content Placeholder 2"/>
          <p:cNvSpPr>
            <a:spLocks noGrp="1"/>
          </p:cNvSpPr>
          <p:nvPr>
            <p:ph idx="1"/>
          </p:nvPr>
        </p:nvSpPr>
        <p:spPr>
          <a:xfrm>
            <a:off x="457200" y="1295400"/>
            <a:ext cx="8229600" cy="5334000"/>
          </a:xfrm>
        </p:spPr>
        <p:txBody>
          <a:bodyPr>
            <a:normAutofit lnSpcReduction="10000"/>
          </a:bodyPr>
          <a:lstStyle/>
          <a:p>
            <a:r>
              <a:rPr lang="en-US" dirty="0" smtClean="0"/>
              <a:t>Content area or grade level are suggested, but </a:t>
            </a:r>
            <a:r>
              <a:rPr lang="en-US" dirty="0" err="1" smtClean="0"/>
              <a:t>sims</a:t>
            </a:r>
            <a:r>
              <a:rPr lang="en-US" dirty="0" smtClean="0"/>
              <a:t> are very flexible </a:t>
            </a:r>
          </a:p>
          <a:p>
            <a:pPr>
              <a:buNone/>
            </a:pPr>
            <a:r>
              <a:rPr lang="en-US" b="1" dirty="0" smtClean="0"/>
              <a:t>Radioactive Dating Game </a:t>
            </a:r>
          </a:p>
          <a:p>
            <a:pPr lvl="1"/>
            <a:r>
              <a:rPr lang="en-US" b="1" dirty="0" smtClean="0"/>
              <a:t>Chemistry (compare half-life and usefulness)</a:t>
            </a:r>
          </a:p>
          <a:p>
            <a:pPr lvl="1"/>
            <a:r>
              <a:rPr lang="en-US" b="1" dirty="0" smtClean="0"/>
              <a:t>Biology  (identify fossils)</a:t>
            </a:r>
          </a:p>
          <a:p>
            <a:pPr lvl="1"/>
            <a:r>
              <a:rPr lang="en-US" b="1" dirty="0" smtClean="0"/>
              <a:t>Earth Science (age of layers)</a:t>
            </a:r>
          </a:p>
          <a:p>
            <a:pPr lvl="1"/>
            <a:r>
              <a:rPr lang="en-US" b="1" dirty="0" smtClean="0"/>
              <a:t>Math  (exponential relationships )</a:t>
            </a:r>
          </a:p>
          <a:p>
            <a:pPr lvl="1"/>
            <a:r>
              <a:rPr lang="en-US" b="1" dirty="0" smtClean="0"/>
              <a:t>Variety of grade levels (elementary, middle, HS, AP)</a:t>
            </a:r>
          </a:p>
          <a:p>
            <a:pPr lvl="1"/>
            <a:r>
              <a:rPr lang="en-US" b="1" dirty="0" smtClean="0"/>
              <a:t>Use Alpha and Beta Decay </a:t>
            </a:r>
            <a:r>
              <a:rPr lang="en-US" b="1" dirty="0" err="1" smtClean="0"/>
              <a:t>sims</a:t>
            </a:r>
            <a:r>
              <a:rPr lang="en-US" b="1" dirty="0" smtClean="0"/>
              <a:t> to explain underlying model</a:t>
            </a:r>
          </a:p>
          <a:p>
            <a:endParaRPr lang="en-US" dirty="0"/>
          </a:p>
        </p:txBody>
      </p:sp>
    </p:spTree>
    <p:extLst>
      <p:ext uri="{BB962C8B-B14F-4D97-AF65-F5344CB8AC3E}">
        <p14:creationId xmlns:p14="http://schemas.microsoft.com/office/powerpoint/2010/main" val="85496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Stay in touch</a:t>
            </a:r>
            <a:endParaRPr lang="en-US" dirty="0"/>
          </a:p>
        </p:txBody>
      </p:sp>
      <p:pic>
        <p:nvPicPr>
          <p:cNvPr id="5122" name="Picture 2"/>
          <p:cNvPicPr>
            <a:picLocks noChangeAspect="1" noChangeArrowheads="1"/>
          </p:cNvPicPr>
          <p:nvPr/>
        </p:nvPicPr>
        <p:blipFill>
          <a:blip r:embed="rId3" cstate="print"/>
          <a:srcRect l="24062" t="42000" r="21563" b="52000"/>
          <a:stretch>
            <a:fillRect/>
          </a:stretch>
        </p:blipFill>
        <p:spPr bwMode="auto">
          <a:xfrm>
            <a:off x="0" y="4267200"/>
            <a:ext cx="8839200" cy="609600"/>
          </a:xfrm>
          <a:prstGeom prst="rect">
            <a:avLst/>
          </a:prstGeom>
          <a:noFill/>
          <a:ln w="9525">
            <a:noFill/>
            <a:miter lim="800000"/>
            <a:headEnd/>
            <a:tailEnd/>
          </a:ln>
        </p:spPr>
      </p:pic>
      <p:sp>
        <p:nvSpPr>
          <p:cNvPr id="3" name="Rectangle 2"/>
          <p:cNvSpPr/>
          <p:nvPr/>
        </p:nvSpPr>
        <p:spPr>
          <a:xfrm>
            <a:off x="1580655" y="5181600"/>
            <a:ext cx="4661212" cy="646331"/>
          </a:xfrm>
          <a:prstGeom prst="rect">
            <a:avLst/>
          </a:prstGeom>
        </p:spPr>
        <p:txBody>
          <a:bodyPr wrap="none">
            <a:spAutoFit/>
          </a:bodyPr>
          <a:lstStyle/>
          <a:p>
            <a:r>
              <a:rPr lang="en-US" dirty="0" smtClean="0"/>
              <a:t>Thanks for coming!</a:t>
            </a:r>
          </a:p>
          <a:p>
            <a:r>
              <a:rPr lang="en-US" dirty="0" smtClean="0"/>
              <a:t>Trish Loeblein – patricia.loeblein@colorado.edu</a:t>
            </a:r>
            <a:endParaRPr lang="en-US" dirty="0"/>
          </a:p>
        </p:txBody>
      </p:sp>
      <p:sp>
        <p:nvSpPr>
          <p:cNvPr id="4" name="Rectangle 3"/>
          <p:cNvSpPr/>
          <p:nvPr/>
        </p:nvSpPr>
        <p:spPr>
          <a:xfrm>
            <a:off x="4419600" y="1342571"/>
            <a:ext cx="3962400" cy="1323439"/>
          </a:xfrm>
          <a:prstGeom prst="rect">
            <a:avLst/>
          </a:prstGeom>
        </p:spPr>
        <p:txBody>
          <a:bodyPr wrap="square">
            <a:spAutoFit/>
          </a:bodyPr>
          <a:lstStyle/>
          <a:p>
            <a:r>
              <a:rPr lang="en-US" sz="4000" b="1" dirty="0"/>
              <a:t>PhET Interactive Simulations</a:t>
            </a:r>
          </a:p>
        </p:txBody>
      </p:sp>
      <p:sp>
        <p:nvSpPr>
          <p:cNvPr id="6" name="Rectangle 5"/>
          <p:cNvSpPr/>
          <p:nvPr/>
        </p:nvSpPr>
        <p:spPr>
          <a:xfrm>
            <a:off x="990600" y="3505200"/>
            <a:ext cx="5841323" cy="590931"/>
          </a:xfrm>
          <a:prstGeom prst="rect">
            <a:avLst/>
          </a:prstGeom>
        </p:spPr>
        <p:txBody>
          <a:bodyPr wrap="square">
            <a:spAutoFit/>
          </a:bodyPr>
          <a:lstStyle/>
          <a:p>
            <a:pPr marL="342900" indent="-342900" algn="ctr">
              <a:lnSpc>
                <a:spcPct val="90000"/>
              </a:lnSpc>
              <a:spcBef>
                <a:spcPct val="20000"/>
              </a:spcBef>
            </a:pPr>
            <a:r>
              <a:rPr lang="en-US" sz="3600" dirty="0">
                <a:solidFill>
                  <a:srgbClr val="002060"/>
                </a:solidFill>
                <a:latin typeface="Helvetica" pitchFamily="124" charset="0"/>
              </a:rPr>
              <a:t>http://phet.colorado.edu</a:t>
            </a:r>
          </a:p>
        </p:txBody>
      </p:sp>
      <p:pic>
        <p:nvPicPr>
          <p:cNvPr id="10" name="Picture 9" descr="Phet-logo-sml"/>
          <p:cNvPicPr>
            <a:picLocks noChangeAspect="1" noChangeArrowheads="1"/>
          </p:cNvPicPr>
          <p:nvPr/>
        </p:nvPicPr>
        <p:blipFill>
          <a:blip r:embed="rId4" cstate="print"/>
          <a:srcRect/>
          <a:stretch>
            <a:fillRect/>
          </a:stretch>
        </p:blipFill>
        <p:spPr bwMode="auto">
          <a:xfrm>
            <a:off x="0" y="1122391"/>
            <a:ext cx="4252695" cy="2066590"/>
          </a:xfrm>
          <a:prstGeom prst="rect">
            <a:avLst/>
          </a:prstGeom>
          <a:noFill/>
          <a:ln w="9525">
            <a:noFill/>
            <a:miter lim="800000"/>
            <a:headEnd/>
            <a:tailEnd/>
          </a:ln>
        </p:spPr>
      </p:pic>
    </p:spTree>
    <p:extLst>
      <p:ext uri="{BB962C8B-B14F-4D97-AF65-F5344CB8AC3E}">
        <p14:creationId xmlns:p14="http://schemas.microsoft.com/office/powerpoint/2010/main" val="41368053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Handouts</a:t>
            </a:r>
            <a:endParaRPr lang="en-US" dirty="0"/>
          </a:p>
        </p:txBody>
      </p:sp>
      <p:sp>
        <p:nvSpPr>
          <p:cNvPr id="5" name="Content Placeholder 4"/>
          <p:cNvSpPr>
            <a:spLocks noGrp="1"/>
          </p:cNvSpPr>
          <p:nvPr>
            <p:ph idx="1"/>
          </p:nvPr>
        </p:nvSpPr>
        <p:spPr/>
        <p:txBody>
          <a:bodyPr>
            <a:normAutofit lnSpcReduction="10000"/>
          </a:bodyPr>
          <a:lstStyle/>
          <a:p>
            <a:r>
              <a:rPr lang="en-US" dirty="0"/>
              <a:t>Title page, </a:t>
            </a:r>
            <a:endParaRPr lang="en-US" dirty="0" smtClean="0"/>
          </a:p>
          <a:p>
            <a:r>
              <a:rPr lang="en-US" dirty="0" smtClean="0"/>
              <a:t>How </a:t>
            </a:r>
            <a:r>
              <a:rPr lang="en-US" dirty="0"/>
              <a:t>we Learn, </a:t>
            </a:r>
            <a:endParaRPr lang="en-US" dirty="0" smtClean="0"/>
          </a:p>
          <a:p>
            <a:r>
              <a:rPr lang="en-US" dirty="0" smtClean="0"/>
              <a:t>Guidelines</a:t>
            </a:r>
            <a:r>
              <a:rPr lang="en-US" dirty="0"/>
              <a:t>, </a:t>
            </a:r>
            <a:endParaRPr lang="en-US" dirty="0" smtClean="0"/>
          </a:p>
          <a:p>
            <a:r>
              <a:rPr lang="en-US" dirty="0" smtClean="0"/>
              <a:t>Skater </a:t>
            </a:r>
            <a:r>
              <a:rPr lang="en-US" dirty="0"/>
              <a:t>example unit</a:t>
            </a:r>
            <a:r>
              <a:rPr lang="en-US" dirty="0" smtClean="0"/>
              <a:t>: Lesson</a:t>
            </a:r>
            <a:r>
              <a:rPr lang="en-US" dirty="0"/>
              <a:t>, Tips, </a:t>
            </a:r>
            <a:r>
              <a:rPr lang="en-US" dirty="0" smtClean="0"/>
              <a:t>Student Directions</a:t>
            </a:r>
            <a:r>
              <a:rPr lang="en-US" dirty="0"/>
              <a:t>, </a:t>
            </a:r>
            <a:r>
              <a:rPr lang="en-US" dirty="0" smtClean="0"/>
              <a:t>Sample  </a:t>
            </a:r>
            <a:r>
              <a:rPr lang="en-US" dirty="0"/>
              <a:t>clicker </a:t>
            </a:r>
            <a:r>
              <a:rPr lang="en-US" dirty="0" smtClean="0"/>
              <a:t>questions</a:t>
            </a:r>
          </a:p>
          <a:p>
            <a:r>
              <a:rPr lang="en-US" dirty="0"/>
              <a:t>Solutions Sample Unit: Unit plans, Lesson Plans and Student directions for Salts and Solubility, Molarity, and hands-on lab, Clicker </a:t>
            </a:r>
            <a:r>
              <a:rPr lang="en-US" dirty="0" smtClean="0"/>
              <a:t>questions</a:t>
            </a:r>
            <a:endParaRPr lang="en-US" dirty="0"/>
          </a:p>
          <a:p>
            <a:endParaRPr lang="en-US" dirty="0"/>
          </a:p>
        </p:txBody>
      </p:sp>
    </p:spTree>
    <p:extLst>
      <p:ext uri="{BB962C8B-B14F-4D97-AF65-F5344CB8AC3E}">
        <p14:creationId xmlns:p14="http://schemas.microsoft.com/office/powerpoint/2010/main" val="3439801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304799" y="1633954"/>
            <a:ext cx="8686801" cy="4278094"/>
          </a:xfrm>
          <a:prstGeom prst="rect">
            <a:avLst/>
          </a:prstGeom>
          <a:noFill/>
          <a:ln w="9525">
            <a:noFill/>
            <a:miter lim="800000"/>
            <a:headEnd/>
            <a:tailEnd/>
          </a:ln>
        </p:spPr>
        <p:txBody>
          <a:bodyPr wrap="square" anchor="ctr">
            <a:spAutoFit/>
          </a:bodyPr>
          <a:lstStyle/>
          <a:p>
            <a:pPr marL="919163" lvl="1" indent="-457200" eaLnBrk="0" hangingPunct="0">
              <a:buFontTx/>
              <a:buChar char="•"/>
            </a:pPr>
            <a:r>
              <a:rPr lang="en-US" sz="3600" dirty="0">
                <a:solidFill>
                  <a:srgbClr val="303030"/>
                </a:solidFill>
                <a:latin typeface="Arial" charset="0"/>
              </a:rPr>
              <a:t>What are PhET simulations and who creates them?   </a:t>
            </a:r>
          </a:p>
          <a:p>
            <a:pPr marL="919163" lvl="1" indent="-457200" eaLnBrk="0" hangingPunct="0">
              <a:buFontTx/>
              <a:buChar char="•"/>
            </a:pPr>
            <a:r>
              <a:rPr lang="en-US" sz="3600" dirty="0">
                <a:solidFill>
                  <a:srgbClr val="303030"/>
                </a:solidFill>
                <a:latin typeface="Arial" charset="0"/>
              </a:rPr>
              <a:t>How can PhET simulations help students learn?</a:t>
            </a:r>
          </a:p>
          <a:p>
            <a:pPr marL="919163" lvl="1" indent="-457200" eaLnBrk="0" hangingPunct="0">
              <a:buFontTx/>
              <a:buChar char="•"/>
            </a:pPr>
            <a:r>
              <a:rPr lang="en-US" sz="3600" dirty="0">
                <a:solidFill>
                  <a:srgbClr val="303030"/>
                </a:solidFill>
                <a:latin typeface="Arial" charset="0"/>
              </a:rPr>
              <a:t>Explore the simulations and </a:t>
            </a:r>
            <a:r>
              <a:rPr lang="en-US" sz="3600" dirty="0" smtClean="0">
                <a:solidFill>
                  <a:srgbClr val="303030"/>
                </a:solidFill>
                <a:latin typeface="Arial" charset="0"/>
              </a:rPr>
              <a:t>activities</a:t>
            </a:r>
            <a:endParaRPr lang="en-US" sz="3600" dirty="0">
              <a:solidFill>
                <a:srgbClr val="303030"/>
              </a:solidFill>
              <a:latin typeface="Arial" charset="0"/>
            </a:endParaRPr>
          </a:p>
          <a:p>
            <a:pPr marL="919163" lvl="1" indent="-457200" eaLnBrk="0" hangingPunct="0">
              <a:buFontTx/>
              <a:buChar char="•"/>
            </a:pPr>
            <a:r>
              <a:rPr lang="en-US" sz="3600" dirty="0" smtClean="0">
                <a:solidFill>
                  <a:srgbClr val="303030"/>
                </a:solidFill>
                <a:latin typeface="Arial" charset="0"/>
              </a:rPr>
              <a:t>Discuss how to find ideas for use</a:t>
            </a:r>
          </a:p>
          <a:p>
            <a:pPr marL="919163" lvl="1" indent="-457200" eaLnBrk="0" hangingPunct="0"/>
            <a:endParaRPr lang="en-US" sz="2800" dirty="0">
              <a:latin typeface="+mj-lt"/>
            </a:endParaRPr>
          </a:p>
          <a:p>
            <a:r>
              <a:rPr lang="en-US" sz="2800" b="1" dirty="0" smtClean="0"/>
              <a:t>                 </a:t>
            </a:r>
            <a:endParaRPr lang="en-US" sz="2800" dirty="0"/>
          </a:p>
        </p:txBody>
      </p:sp>
      <p:sp>
        <p:nvSpPr>
          <p:cNvPr id="4" name="Title 3"/>
          <p:cNvSpPr>
            <a:spLocks noGrp="1"/>
          </p:cNvSpPr>
          <p:nvPr>
            <p:ph type="title"/>
          </p:nvPr>
        </p:nvSpPr>
        <p:spPr/>
        <p:txBody>
          <a:bodyPr/>
          <a:lstStyle/>
          <a:p>
            <a:r>
              <a:rPr lang="en-US" dirty="0" smtClean="0"/>
              <a:t>Workshop Goals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PhET?</a:t>
            </a:r>
            <a:endParaRPr lang="en-US" dirty="0"/>
          </a:p>
        </p:txBody>
      </p:sp>
      <p:pic>
        <p:nvPicPr>
          <p:cNvPr id="1029" name="Picture 5"/>
          <p:cNvPicPr>
            <a:picLocks noChangeAspect="1" noChangeArrowheads="1"/>
          </p:cNvPicPr>
          <p:nvPr/>
        </p:nvPicPr>
        <p:blipFill>
          <a:blip r:embed="rId3" cstate="print"/>
          <a:srcRect l="11250" r="8750" b="4000"/>
          <a:stretch>
            <a:fillRect/>
          </a:stretch>
        </p:blipFill>
        <p:spPr bwMode="auto">
          <a:xfrm>
            <a:off x="304800" y="3711370"/>
            <a:ext cx="2862374" cy="2146780"/>
          </a:xfrm>
          <a:prstGeom prst="rect">
            <a:avLst/>
          </a:prstGeom>
          <a:noFill/>
          <a:ln w="12700">
            <a:solidFill>
              <a:schemeClr val="tx2"/>
            </a:solidFill>
            <a:miter lim="800000"/>
            <a:headEnd/>
            <a:tailEnd/>
          </a:ln>
        </p:spPr>
      </p:pic>
      <p:pic>
        <p:nvPicPr>
          <p:cNvPr id="1027" name="Picture 3"/>
          <p:cNvPicPr>
            <a:picLocks noChangeAspect="1" noChangeArrowheads="1"/>
          </p:cNvPicPr>
          <p:nvPr/>
        </p:nvPicPr>
        <p:blipFill>
          <a:blip r:embed="rId4" cstate="print"/>
          <a:srcRect l="10625" r="10000" b="5000"/>
          <a:stretch>
            <a:fillRect/>
          </a:stretch>
        </p:blipFill>
        <p:spPr bwMode="auto">
          <a:xfrm>
            <a:off x="1302760" y="1304505"/>
            <a:ext cx="2862374" cy="2141146"/>
          </a:xfrm>
          <a:prstGeom prst="rect">
            <a:avLst/>
          </a:prstGeom>
          <a:noFill/>
          <a:ln w="12700">
            <a:solidFill>
              <a:schemeClr val="tx2"/>
            </a:solidFill>
            <a:miter lim="800000"/>
            <a:headEnd/>
            <a:tailEnd/>
          </a:ln>
        </p:spPr>
      </p:pic>
      <p:sp>
        <p:nvSpPr>
          <p:cNvPr id="8" name="TextBox 7"/>
          <p:cNvSpPr txBox="1"/>
          <p:nvPr/>
        </p:nvSpPr>
        <p:spPr>
          <a:xfrm>
            <a:off x="1476186" y="5867400"/>
            <a:ext cx="6191631" cy="523220"/>
          </a:xfrm>
          <a:prstGeom prst="rect">
            <a:avLst/>
          </a:prstGeom>
          <a:noFill/>
        </p:spPr>
        <p:txBody>
          <a:bodyPr wrap="none" rtlCol="0">
            <a:spAutoFit/>
          </a:bodyPr>
          <a:lstStyle/>
          <a:p>
            <a:pPr algn="ctr"/>
            <a:r>
              <a:rPr lang="en-US" sz="2800" dirty="0" smtClean="0"/>
              <a:t>Suite of </a:t>
            </a:r>
            <a:r>
              <a:rPr lang="en-US" sz="2800" b="1" dirty="0" smtClean="0">
                <a:solidFill>
                  <a:srgbClr val="0000FF"/>
                </a:solidFill>
              </a:rPr>
              <a:t>&gt;120</a:t>
            </a:r>
            <a:r>
              <a:rPr lang="en-US" sz="2800" dirty="0" smtClean="0"/>
              <a:t> interactive sims on science!</a:t>
            </a:r>
            <a:endParaRPr lang="en-US" sz="2800" dirty="0"/>
          </a:p>
        </p:txBody>
      </p:sp>
      <p:pic>
        <p:nvPicPr>
          <p:cNvPr id="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6504"/>
          <a:stretch/>
        </p:blipFill>
        <p:spPr bwMode="auto">
          <a:xfrm>
            <a:off x="6199259" y="3813428"/>
            <a:ext cx="2791018" cy="20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67337" y="1304505"/>
            <a:ext cx="2864068" cy="2174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1865"/>
          <a:stretch/>
        </p:blipFill>
        <p:spPr bwMode="auto">
          <a:xfrm>
            <a:off x="3352800" y="4051662"/>
            <a:ext cx="2666289" cy="13716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56525" y="3640001"/>
            <a:ext cx="184785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3652" y="1299450"/>
            <a:ext cx="23241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19140" y="1263393"/>
            <a:ext cx="82867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7502" y="3581400"/>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99259" y="3670413"/>
            <a:ext cx="19050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descr="Phet-logo-sml"/>
          <p:cNvPicPr>
            <a:picLocks noChangeAspect="1" noChangeArrowheads="1"/>
          </p:cNvPicPr>
          <p:nvPr/>
        </p:nvPicPr>
        <p:blipFill>
          <a:blip r:embed="rId13" cstate="print"/>
          <a:srcRect/>
          <a:stretch>
            <a:fillRect/>
          </a:stretch>
        </p:blipFill>
        <p:spPr bwMode="auto">
          <a:xfrm>
            <a:off x="228600" y="67010"/>
            <a:ext cx="2057400" cy="999790"/>
          </a:xfrm>
          <a:prstGeom prst="rect">
            <a:avLst/>
          </a:prstGeom>
          <a:noFill/>
          <a:ln w="9525">
            <a:noFill/>
            <a:miter lim="800000"/>
            <a:headEnd/>
            <a:tailEnd/>
          </a:ln>
        </p:spPr>
      </p:pic>
    </p:spTree>
    <p:extLst>
      <p:ext uri="{BB962C8B-B14F-4D97-AF65-F5344CB8AC3E}">
        <p14:creationId xmlns:p14="http://schemas.microsoft.com/office/powerpoint/2010/main" val="2920492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687" y="190922"/>
            <a:ext cx="8229600" cy="1143000"/>
          </a:xfrm>
        </p:spPr>
        <p:txBody>
          <a:bodyPr/>
          <a:lstStyle/>
          <a:p>
            <a:r>
              <a:rPr lang="en-US" dirty="0" smtClean="0"/>
              <a:t>Where is PhET?</a:t>
            </a:r>
            <a:endParaRPr lang="en-US" dirty="0"/>
          </a:p>
        </p:txBody>
      </p:sp>
      <p:sp>
        <p:nvSpPr>
          <p:cNvPr id="4" name="Rectangle 3"/>
          <p:cNvSpPr>
            <a:spLocks noChangeArrowheads="1"/>
          </p:cNvSpPr>
          <p:nvPr/>
        </p:nvSpPr>
        <p:spPr bwMode="auto">
          <a:xfrm>
            <a:off x="143014" y="5867400"/>
            <a:ext cx="6042025" cy="622300"/>
          </a:xfrm>
          <a:prstGeom prst="rect">
            <a:avLst/>
          </a:prstGeom>
          <a:noFill/>
          <a:ln w="9525">
            <a:noFill/>
            <a:miter lim="800000"/>
            <a:headEnd/>
            <a:tailEnd/>
          </a:ln>
        </p:spPr>
        <p:txBody>
          <a:bodyPr/>
          <a:lstStyle/>
          <a:p>
            <a:pPr marL="342900" indent="-342900" algn="ctr">
              <a:lnSpc>
                <a:spcPct val="90000"/>
              </a:lnSpc>
              <a:spcBef>
                <a:spcPct val="20000"/>
              </a:spcBef>
            </a:pPr>
            <a:r>
              <a:rPr lang="en-US" sz="4000" dirty="0">
                <a:hlinkClick r:id="rId3"/>
              </a:rPr>
              <a:t>http://</a:t>
            </a:r>
            <a:r>
              <a:rPr lang="en-US" sz="4000" dirty="0" smtClean="0">
                <a:hlinkClick r:id="rId3"/>
              </a:rPr>
              <a:t>phet.colorado.edu</a:t>
            </a:r>
            <a:endParaRPr lang="en-US" sz="4000" dirty="0"/>
          </a:p>
        </p:txBody>
      </p:sp>
      <p:sp>
        <p:nvSpPr>
          <p:cNvPr id="5" name="TextBox 4"/>
          <p:cNvSpPr txBox="1"/>
          <p:nvPr/>
        </p:nvSpPr>
        <p:spPr>
          <a:xfrm>
            <a:off x="6400800" y="5701496"/>
            <a:ext cx="2199833" cy="954107"/>
          </a:xfrm>
          <a:prstGeom prst="rect">
            <a:avLst/>
          </a:prstGeom>
          <a:noFill/>
        </p:spPr>
        <p:txBody>
          <a:bodyPr wrap="none" rtlCol="0">
            <a:spAutoFit/>
          </a:bodyPr>
          <a:lstStyle/>
          <a:p>
            <a:pPr algn="ctr"/>
            <a:r>
              <a:rPr lang="en-US" sz="2800" dirty="0" smtClean="0"/>
              <a:t>Or download!</a:t>
            </a:r>
          </a:p>
          <a:p>
            <a:pPr algn="ctr"/>
            <a:r>
              <a:rPr lang="en-US" sz="2800" dirty="0" smtClean="0"/>
              <a:t>(</a:t>
            </a:r>
            <a:r>
              <a:rPr lang="en-US" sz="2800" dirty="0" smtClean="0">
                <a:sym typeface="Symbol"/>
              </a:rPr>
              <a:t>320 MB)</a:t>
            </a:r>
            <a:endParaRPr lang="en-US" sz="2800" dirty="0"/>
          </a:p>
        </p:txBody>
      </p:sp>
      <p:pic>
        <p:nvPicPr>
          <p:cNvPr id="7" name="Picture 6"/>
          <p:cNvPicPr/>
          <p:nvPr/>
        </p:nvPicPr>
        <p:blipFill>
          <a:blip r:embed="rId4" cstate="print"/>
          <a:stretch>
            <a:fillRect/>
          </a:stretch>
        </p:blipFill>
        <p:spPr>
          <a:xfrm>
            <a:off x="457200" y="1328346"/>
            <a:ext cx="6796160" cy="4539054"/>
          </a:xfrm>
          <a:prstGeom prst="rect">
            <a:avLst/>
          </a:prstGeom>
        </p:spPr>
      </p:pic>
    </p:spTree>
    <p:extLst>
      <p:ext uri="{BB962C8B-B14F-4D97-AF65-F5344CB8AC3E}">
        <p14:creationId xmlns:p14="http://schemas.microsoft.com/office/powerpoint/2010/main" val="14021728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a:xfrm>
            <a:off x="0" y="0"/>
            <a:ext cx="9144000" cy="769938"/>
          </a:xfrm>
        </p:spPr>
        <p:txBody>
          <a:bodyPr/>
          <a:lstStyle/>
          <a:p>
            <a:r>
              <a:rPr lang="en-US" dirty="0" smtClean="0">
                <a:effectLst>
                  <a:outerShdw blurRad="38100" dist="38100" dir="2700000" algn="tl">
                    <a:srgbClr val="000000"/>
                  </a:outerShdw>
                </a:effectLst>
              </a:rPr>
              <a:t>Who are we? </a:t>
            </a:r>
            <a:endParaRPr lang="en-US" dirty="0">
              <a:effectLst>
                <a:outerShdw blurRad="38100" dist="38100" dir="2700000" algn="tl">
                  <a:srgbClr val="000000"/>
                </a:outerShdw>
              </a:effectLst>
            </a:endParaRPr>
          </a:p>
        </p:txBody>
      </p:sp>
      <p:sp>
        <p:nvSpPr>
          <p:cNvPr id="1050" name="Rectangle 26"/>
          <p:cNvSpPr>
            <a:spLocks noGrp="1" noChangeArrowheads="1"/>
          </p:cNvSpPr>
          <p:nvPr>
            <p:ph type="body" idx="1"/>
          </p:nvPr>
        </p:nvSpPr>
        <p:spPr>
          <a:xfrm>
            <a:off x="-152400" y="838200"/>
            <a:ext cx="9677400" cy="1092200"/>
          </a:xfrm>
          <a:noFill/>
          <a:ln/>
        </p:spPr>
        <p:txBody>
          <a:bodyPr>
            <a:normAutofit/>
          </a:bodyPr>
          <a:lstStyle/>
          <a:p>
            <a:pPr marL="0" indent="0" algn="ctr">
              <a:spcBef>
                <a:spcPct val="0"/>
              </a:spcBef>
              <a:buClr>
                <a:schemeClr val="hlink"/>
              </a:buClr>
              <a:buSzPct val="80000"/>
              <a:buFont typeface="Wingdings 3" pitchFamily="18" charset="2"/>
              <a:buNone/>
            </a:pPr>
            <a:r>
              <a:rPr kumimoji="1" lang="en-US" dirty="0" smtClean="0">
                <a:solidFill>
                  <a:schemeClr val="tx2"/>
                </a:solidFill>
                <a:latin typeface="GillSans" charset="0"/>
              </a:rPr>
              <a:t>University Faculty, Post-docs, </a:t>
            </a:r>
            <a:br>
              <a:rPr kumimoji="1" lang="en-US" dirty="0" smtClean="0">
                <a:solidFill>
                  <a:schemeClr val="tx2"/>
                </a:solidFill>
                <a:latin typeface="GillSans" charset="0"/>
              </a:rPr>
            </a:br>
            <a:r>
              <a:rPr kumimoji="1" lang="en-US" dirty="0" smtClean="0">
                <a:solidFill>
                  <a:schemeClr val="tx2"/>
                </a:solidFill>
                <a:latin typeface="GillSans" charset="0"/>
              </a:rPr>
              <a:t>K-12 Teachers, Computer Developers</a:t>
            </a:r>
            <a:endParaRPr kumimoji="1" lang="en-US" dirty="0">
              <a:solidFill>
                <a:schemeClr val="tx2"/>
              </a:solidFill>
              <a:latin typeface="GillSans" charset="0"/>
            </a:endParaRPr>
          </a:p>
        </p:txBody>
      </p:sp>
      <p:sp>
        <p:nvSpPr>
          <p:cNvPr id="7" name="Text Box 27"/>
          <p:cNvSpPr txBox="1">
            <a:spLocks noChangeArrowheads="1"/>
          </p:cNvSpPr>
          <p:nvPr/>
        </p:nvSpPr>
        <p:spPr bwMode="auto">
          <a:xfrm>
            <a:off x="152400" y="4648200"/>
            <a:ext cx="8534400" cy="1446550"/>
          </a:xfrm>
          <a:prstGeom prst="rect">
            <a:avLst/>
          </a:prstGeom>
          <a:noFill/>
          <a:ln w="9525">
            <a:noFill/>
            <a:miter lim="800000"/>
            <a:headEnd/>
            <a:tailEnd/>
          </a:ln>
          <a:effectLst/>
        </p:spPr>
        <p:txBody>
          <a:bodyPr wrap="square">
            <a:spAutoFit/>
          </a:bodyPr>
          <a:lstStyle/>
          <a:p>
            <a:pPr algn="ctr">
              <a:spcBef>
                <a:spcPct val="50000"/>
              </a:spcBef>
            </a:pPr>
            <a:r>
              <a:rPr lang="en-US" sz="3200" dirty="0" smtClean="0">
                <a:latin typeface="Comic Sans MS" pitchFamily="66" charset="0"/>
              </a:rPr>
              <a:t>What we do: </a:t>
            </a:r>
            <a:r>
              <a:rPr lang="en-US" sz="2800" dirty="0" smtClean="0">
                <a:latin typeface="Comic Sans MS" pitchFamily="66" charset="0"/>
              </a:rPr>
              <a:t>Build and study new tools (simulations) and approaches for helping students and teachers improve science learning. </a:t>
            </a:r>
            <a:endParaRPr lang="en-US" sz="2800" dirty="0">
              <a:latin typeface="Comic Sans MS" pitchFamily="66" charset="0"/>
            </a:endParaRPr>
          </a:p>
        </p:txBody>
      </p:sp>
      <p:pic>
        <p:nvPicPr>
          <p:cNvPr id="6" name="Picture 4" descr="C:\Users\Kathy\Documents\CU\PhET\Website\TeamPhoto\phet-group-9-9-2011-ii.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051" b="39471"/>
          <a:stretch/>
        </p:blipFill>
        <p:spPr bwMode="auto">
          <a:xfrm>
            <a:off x="718457" y="2133600"/>
            <a:ext cx="7772400" cy="238760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a:off x="3733800" y="2133600"/>
            <a:ext cx="1447800" cy="1600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490685" y="1856016"/>
            <a:ext cx="1462315" cy="369332"/>
          </a:xfrm>
          <a:prstGeom prst="rect">
            <a:avLst/>
          </a:prstGeom>
          <a:noFill/>
        </p:spPr>
        <p:txBody>
          <a:bodyPr wrap="square" rtlCol="0">
            <a:spAutoFit/>
          </a:bodyPr>
          <a:lstStyle/>
          <a:p>
            <a:r>
              <a:rPr lang="en-US" dirty="0" smtClean="0"/>
              <a:t>Me (Trish)</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7860" y="152400"/>
            <a:ext cx="8229600" cy="1143000"/>
          </a:xfrm>
        </p:spPr>
        <p:txBody>
          <a:bodyPr/>
          <a:lstStyle/>
          <a:p>
            <a:r>
              <a:rPr lang="en-US" dirty="0" smtClean="0"/>
              <a:t>How can </a:t>
            </a:r>
            <a:r>
              <a:rPr lang="en-US" dirty="0" err="1" smtClean="0"/>
              <a:t>PhET</a:t>
            </a:r>
            <a:r>
              <a:rPr lang="en-US" dirty="0" smtClean="0"/>
              <a:t> be </a:t>
            </a:r>
            <a:r>
              <a:rPr lang="en-US" i="1" dirty="0" smtClean="0"/>
              <a:t>free</a:t>
            </a:r>
            <a:r>
              <a:rPr lang="en-US" dirty="0" smtClean="0"/>
              <a:t>? </a:t>
            </a:r>
            <a:endParaRPr lang="en-US" dirty="0"/>
          </a:p>
        </p:txBody>
      </p:sp>
      <p:grpSp>
        <p:nvGrpSpPr>
          <p:cNvPr id="3" name="Group 2"/>
          <p:cNvGrpSpPr/>
          <p:nvPr/>
        </p:nvGrpSpPr>
        <p:grpSpPr>
          <a:xfrm>
            <a:off x="185738" y="929274"/>
            <a:ext cx="8958262" cy="4719047"/>
            <a:chOff x="185738" y="1219200"/>
            <a:chExt cx="8958262" cy="4719047"/>
          </a:xfrm>
        </p:grpSpPr>
        <p:sp>
          <p:nvSpPr>
            <p:cNvPr id="6150" name="Rectangle 6"/>
            <p:cNvSpPr>
              <a:spLocks noChangeArrowheads="1"/>
            </p:cNvSpPr>
            <p:nvPr/>
          </p:nvSpPr>
          <p:spPr bwMode="auto">
            <a:xfrm>
              <a:off x="4495800" y="1295400"/>
              <a:ext cx="4322762" cy="685800"/>
            </a:xfrm>
            <a:prstGeom prst="rect">
              <a:avLst/>
            </a:prstGeom>
            <a:noFill/>
            <a:ln w="9525">
              <a:noFill/>
              <a:miter lim="800000"/>
              <a:headEnd/>
              <a:tailEnd/>
            </a:ln>
            <a:effectLst/>
          </p:spPr>
          <p:txBody>
            <a:bodyPr/>
            <a:lstStyle/>
            <a:p>
              <a:pPr marL="173038" indent="-173038">
                <a:spcBef>
                  <a:spcPct val="35000"/>
                </a:spcBef>
                <a:buClr>
                  <a:schemeClr val="hlink"/>
                </a:buClr>
                <a:buSzPct val="80000"/>
                <a:buFont typeface="Wingdings 3" pitchFamily="18" charset="2"/>
                <a:buNone/>
              </a:pPr>
              <a:r>
                <a:rPr kumimoji="1" lang="en-US" sz="3200" dirty="0">
                  <a:latin typeface="+mj-lt"/>
                </a:rPr>
                <a:t>NSF</a:t>
              </a:r>
            </a:p>
          </p:txBody>
        </p:sp>
        <p:pic>
          <p:nvPicPr>
            <p:cNvPr id="6151" name="Picture 7" descr="CUl_seal_sm"/>
            <p:cNvPicPr>
              <a:picLocks noChangeAspect="1" noChangeArrowheads="1"/>
            </p:cNvPicPr>
            <p:nvPr/>
          </p:nvPicPr>
          <p:blipFill>
            <a:blip r:embed="rId3" cstate="print"/>
            <a:srcRect/>
            <a:stretch>
              <a:fillRect/>
            </a:stretch>
          </p:blipFill>
          <p:spPr bwMode="auto">
            <a:xfrm>
              <a:off x="3200400" y="4169681"/>
              <a:ext cx="1001713" cy="1093788"/>
            </a:xfrm>
            <a:prstGeom prst="rect">
              <a:avLst/>
            </a:prstGeom>
            <a:noFill/>
          </p:spPr>
        </p:pic>
        <p:pic>
          <p:nvPicPr>
            <p:cNvPr id="6152" name="Picture 8" descr="top_brand_cropped">
              <a:hlinkClick r:id="rId4"/>
            </p:cNvPr>
            <p:cNvPicPr>
              <a:picLocks noChangeAspect="1" noChangeArrowheads="1"/>
            </p:cNvPicPr>
            <p:nvPr/>
          </p:nvPicPr>
          <p:blipFill>
            <a:blip r:embed="rId5" cstate="print"/>
            <a:srcRect/>
            <a:stretch>
              <a:fillRect/>
            </a:stretch>
          </p:blipFill>
          <p:spPr bwMode="auto">
            <a:xfrm>
              <a:off x="185738" y="2130425"/>
              <a:ext cx="3802062" cy="541338"/>
            </a:xfrm>
            <a:prstGeom prst="rect">
              <a:avLst/>
            </a:prstGeom>
            <a:noFill/>
          </p:spPr>
        </p:pic>
        <p:pic>
          <p:nvPicPr>
            <p:cNvPr id="6153" name="Picture 9" descr="National Science Foundation">
              <a:hlinkClick r:id="rId6"/>
            </p:cNvPr>
            <p:cNvPicPr>
              <a:picLocks noChangeAspect="1" noChangeArrowheads="1"/>
            </p:cNvPicPr>
            <p:nvPr/>
          </p:nvPicPr>
          <p:blipFill>
            <a:blip r:embed="rId7" cstate="print"/>
            <a:srcRect/>
            <a:stretch>
              <a:fillRect/>
            </a:stretch>
          </p:blipFill>
          <p:spPr bwMode="auto">
            <a:xfrm>
              <a:off x="3200400" y="1219200"/>
              <a:ext cx="795337" cy="808037"/>
            </a:xfrm>
            <a:prstGeom prst="rect">
              <a:avLst/>
            </a:prstGeom>
            <a:noFill/>
          </p:spPr>
        </p:pic>
        <p:pic>
          <p:nvPicPr>
            <p:cNvPr id="6183" name="Picture 39" descr="ImgCenter"/>
            <p:cNvPicPr preferRelativeResize="0">
              <a:picLocks noChangeAspect="1" noChangeArrowheads="1"/>
            </p:cNvPicPr>
            <p:nvPr/>
          </p:nvPicPr>
          <p:blipFill>
            <a:blip r:embed="rId8" cstate="print"/>
            <a:srcRect/>
            <a:stretch>
              <a:fillRect/>
            </a:stretch>
          </p:blipFill>
          <p:spPr bwMode="auto">
            <a:xfrm>
              <a:off x="2368436" y="3254601"/>
              <a:ext cx="1636713" cy="833437"/>
            </a:xfrm>
            <a:prstGeom prst="rect">
              <a:avLst/>
            </a:prstGeom>
            <a:noFill/>
          </p:spPr>
        </p:pic>
        <p:sp>
          <p:nvSpPr>
            <p:cNvPr id="6184" name="Rectangle 40"/>
            <p:cNvSpPr>
              <a:spLocks noChangeArrowheads="1"/>
            </p:cNvSpPr>
            <p:nvPr/>
          </p:nvSpPr>
          <p:spPr bwMode="auto">
            <a:xfrm>
              <a:off x="3810000" y="5166726"/>
              <a:ext cx="5105400" cy="771521"/>
            </a:xfrm>
            <a:prstGeom prst="rect">
              <a:avLst/>
            </a:prstGeom>
            <a:noFill/>
            <a:ln w="9525">
              <a:noFill/>
              <a:miter lim="800000"/>
              <a:headEnd/>
              <a:tailEnd/>
            </a:ln>
            <a:effectLst/>
          </p:spPr>
          <p:txBody>
            <a:bodyPr/>
            <a:lstStyle/>
            <a:p>
              <a:pPr marL="173038" indent="-173038">
                <a:spcBef>
                  <a:spcPct val="35000"/>
                </a:spcBef>
                <a:buClr>
                  <a:schemeClr val="hlink"/>
                </a:buClr>
                <a:buSzPct val="80000"/>
                <a:buFont typeface="Wingdings 3" pitchFamily="18" charset="2"/>
                <a:buNone/>
              </a:pPr>
              <a:r>
                <a:rPr kumimoji="1" lang="en-US" sz="3200" dirty="0" smtClean="0">
                  <a:latin typeface="+mj-lt"/>
                </a:rPr>
                <a:t>Carl </a:t>
              </a:r>
              <a:r>
                <a:rPr kumimoji="1" lang="en-US" sz="3200" dirty="0" err="1" smtClean="0">
                  <a:latin typeface="+mj-lt"/>
                </a:rPr>
                <a:t>Wieman</a:t>
              </a:r>
              <a:r>
                <a:rPr kumimoji="1" lang="en-US" sz="3200" dirty="0" smtClean="0">
                  <a:latin typeface="+mj-lt"/>
                </a:rPr>
                <a:t> &amp; Sarah Gilbert</a:t>
              </a:r>
              <a:endParaRPr kumimoji="1" lang="en-US" sz="3200" dirty="0">
                <a:latin typeface="+mj-lt"/>
              </a:endParaRPr>
            </a:p>
          </p:txBody>
        </p:sp>
        <p:sp>
          <p:nvSpPr>
            <p:cNvPr id="6185" name="Rectangle 41"/>
            <p:cNvSpPr>
              <a:spLocks noChangeArrowheads="1"/>
            </p:cNvSpPr>
            <p:nvPr/>
          </p:nvSpPr>
          <p:spPr bwMode="auto">
            <a:xfrm>
              <a:off x="4495800" y="3238500"/>
              <a:ext cx="4648200" cy="685800"/>
            </a:xfrm>
            <a:prstGeom prst="rect">
              <a:avLst/>
            </a:prstGeom>
            <a:noFill/>
            <a:ln w="9525">
              <a:noFill/>
              <a:miter lim="800000"/>
              <a:headEnd/>
              <a:tailEnd/>
            </a:ln>
            <a:effectLst/>
          </p:spPr>
          <p:txBody>
            <a:bodyPr/>
            <a:lstStyle/>
            <a:p>
              <a:pPr marL="173038" indent="-173038">
                <a:spcBef>
                  <a:spcPct val="35000"/>
                </a:spcBef>
                <a:buClr>
                  <a:schemeClr val="hlink"/>
                </a:buClr>
                <a:buSzPct val="80000"/>
                <a:buFont typeface="Wingdings 3" pitchFamily="18" charset="2"/>
                <a:buNone/>
              </a:pPr>
              <a:r>
                <a:rPr kumimoji="1" lang="en-US" sz="3200" dirty="0" smtClean="0">
                  <a:latin typeface="+mj-lt"/>
                </a:rPr>
                <a:t>Collaborative agreement with King </a:t>
              </a:r>
              <a:r>
                <a:rPr kumimoji="1" lang="en-US" sz="3200" dirty="0">
                  <a:latin typeface="+mj-lt"/>
                </a:rPr>
                <a:t>Saud University</a:t>
              </a:r>
            </a:p>
          </p:txBody>
        </p:sp>
        <p:sp>
          <p:nvSpPr>
            <p:cNvPr id="6186" name="Rectangle 42"/>
            <p:cNvSpPr>
              <a:spLocks noChangeArrowheads="1"/>
            </p:cNvSpPr>
            <p:nvPr/>
          </p:nvSpPr>
          <p:spPr bwMode="auto">
            <a:xfrm>
              <a:off x="4495800" y="2536031"/>
              <a:ext cx="4648200" cy="566738"/>
            </a:xfrm>
            <a:prstGeom prst="rect">
              <a:avLst/>
            </a:prstGeom>
            <a:noFill/>
            <a:ln w="9525">
              <a:noFill/>
              <a:miter lim="800000"/>
              <a:headEnd/>
              <a:tailEnd/>
            </a:ln>
            <a:effectLst/>
          </p:spPr>
          <p:txBody>
            <a:bodyPr/>
            <a:lstStyle/>
            <a:p>
              <a:pPr marL="173038" indent="-173038">
                <a:spcBef>
                  <a:spcPct val="35000"/>
                </a:spcBef>
                <a:buClr>
                  <a:schemeClr val="hlink"/>
                </a:buClr>
                <a:buSzPct val="80000"/>
                <a:buFont typeface="Wingdings 3" pitchFamily="18" charset="2"/>
                <a:buNone/>
              </a:pPr>
              <a:r>
                <a:rPr kumimoji="1" lang="en-US" sz="3200" dirty="0" smtClean="0">
                  <a:latin typeface="+mj-lt"/>
                </a:rPr>
                <a:t>The O’Donnell Foundation </a:t>
              </a:r>
              <a:endParaRPr kumimoji="1" lang="en-US" sz="3200" dirty="0">
                <a:latin typeface="+mj-lt"/>
              </a:endParaRPr>
            </a:p>
          </p:txBody>
        </p:sp>
        <p:sp>
          <p:nvSpPr>
            <p:cNvPr id="6187" name="Rectangle 43"/>
            <p:cNvSpPr>
              <a:spLocks noChangeArrowheads="1"/>
            </p:cNvSpPr>
            <p:nvPr/>
          </p:nvSpPr>
          <p:spPr bwMode="auto">
            <a:xfrm>
              <a:off x="4495800" y="1817687"/>
              <a:ext cx="4322762" cy="625475"/>
            </a:xfrm>
            <a:prstGeom prst="rect">
              <a:avLst/>
            </a:prstGeom>
            <a:noFill/>
            <a:ln w="9525">
              <a:noFill/>
              <a:miter lim="800000"/>
              <a:headEnd/>
              <a:tailEnd/>
            </a:ln>
            <a:effectLst/>
          </p:spPr>
          <p:txBody>
            <a:bodyPr/>
            <a:lstStyle/>
            <a:p>
              <a:pPr marL="173038" indent="-173038">
                <a:spcBef>
                  <a:spcPct val="35000"/>
                </a:spcBef>
                <a:buClr>
                  <a:schemeClr val="hlink"/>
                </a:buClr>
                <a:buSzPct val="80000"/>
                <a:buFont typeface="Wingdings 3" pitchFamily="18" charset="2"/>
                <a:buNone/>
              </a:pPr>
              <a:r>
                <a:rPr kumimoji="1" lang="en-US" sz="3200" dirty="0">
                  <a:latin typeface="+mj-lt"/>
                </a:rPr>
                <a:t>Hewlett Foundation </a:t>
              </a:r>
            </a:p>
          </p:txBody>
        </p:sp>
        <p:sp>
          <p:nvSpPr>
            <p:cNvPr id="6188" name="Rectangle 44"/>
            <p:cNvSpPr>
              <a:spLocks noChangeArrowheads="1"/>
            </p:cNvSpPr>
            <p:nvPr/>
          </p:nvSpPr>
          <p:spPr bwMode="auto">
            <a:xfrm>
              <a:off x="4495800" y="4392612"/>
              <a:ext cx="4322763" cy="609600"/>
            </a:xfrm>
            <a:prstGeom prst="rect">
              <a:avLst/>
            </a:prstGeom>
            <a:noFill/>
            <a:ln w="9525">
              <a:noFill/>
              <a:miter lim="800000"/>
              <a:headEnd/>
              <a:tailEnd/>
            </a:ln>
            <a:effectLst/>
          </p:spPr>
          <p:txBody>
            <a:bodyPr/>
            <a:lstStyle/>
            <a:p>
              <a:pPr marL="173038" indent="-173038">
                <a:spcBef>
                  <a:spcPct val="35000"/>
                </a:spcBef>
                <a:buClr>
                  <a:schemeClr val="hlink"/>
                </a:buClr>
                <a:buSzPct val="80000"/>
                <a:buFont typeface="Wingdings 3" pitchFamily="18" charset="2"/>
                <a:buNone/>
              </a:pPr>
              <a:r>
                <a:rPr kumimoji="1" lang="en-US" sz="3200" dirty="0">
                  <a:latin typeface="+mj-lt"/>
                </a:rPr>
                <a:t>University of Colorado </a:t>
              </a:r>
            </a:p>
          </p:txBody>
        </p:sp>
        <p:pic>
          <p:nvPicPr>
            <p:cNvPr id="49153" name="Picture 1"/>
            <p:cNvPicPr>
              <a:picLocks noChangeAspect="1" noChangeArrowheads="1"/>
            </p:cNvPicPr>
            <p:nvPr/>
          </p:nvPicPr>
          <p:blipFill>
            <a:blip r:embed="rId9" cstate="print"/>
            <a:srcRect/>
            <a:stretch>
              <a:fillRect/>
            </a:stretch>
          </p:blipFill>
          <p:spPr bwMode="auto">
            <a:xfrm>
              <a:off x="2895600" y="5090526"/>
              <a:ext cx="714375" cy="714375"/>
            </a:xfrm>
            <a:prstGeom prst="rect">
              <a:avLst/>
            </a:prstGeom>
            <a:noFill/>
            <a:ln w="9525">
              <a:noFill/>
              <a:miter lim="800000"/>
              <a:headEnd/>
              <a:tailEnd/>
            </a:ln>
          </p:spPr>
        </p:pic>
        <p:pic>
          <p:nvPicPr>
            <p:cNvPr id="49154" name="Picture 2"/>
            <p:cNvPicPr>
              <a:picLocks noChangeAspect="1" noChangeArrowheads="1"/>
            </p:cNvPicPr>
            <p:nvPr/>
          </p:nvPicPr>
          <p:blipFill>
            <a:blip r:embed="rId10" cstate="print"/>
            <a:srcRect/>
            <a:stretch>
              <a:fillRect/>
            </a:stretch>
          </p:blipFill>
          <p:spPr bwMode="auto">
            <a:xfrm>
              <a:off x="2057400" y="5090526"/>
              <a:ext cx="714375" cy="714375"/>
            </a:xfrm>
            <a:prstGeom prst="rect">
              <a:avLst/>
            </a:prstGeom>
            <a:noFill/>
            <a:ln w="9525">
              <a:noFill/>
              <a:miter lim="800000"/>
              <a:headEnd/>
              <a:tailEnd/>
            </a:ln>
          </p:spPr>
        </p:pic>
        <p:pic>
          <p:nvPicPr>
            <p:cNvPr id="55297" name="Picture 1" descr="C:\Documents and Settings\Kathy\My Documents\CU\Conferences\2009_5_KSUVisit\Viewgraphs\ECSME at KSU.jpg"/>
            <p:cNvPicPr>
              <a:picLocks noChangeAspect="1" noChangeArrowheads="1"/>
            </p:cNvPicPr>
            <p:nvPr/>
          </p:nvPicPr>
          <p:blipFill>
            <a:blip r:embed="rId11" cstate="print"/>
            <a:srcRect/>
            <a:stretch>
              <a:fillRect/>
            </a:stretch>
          </p:blipFill>
          <p:spPr bwMode="auto">
            <a:xfrm>
              <a:off x="217487" y="3114561"/>
              <a:ext cx="2155825" cy="1113516"/>
            </a:xfrm>
            <a:prstGeom prst="rect">
              <a:avLst/>
            </a:prstGeom>
            <a:noFill/>
          </p:spPr>
        </p:pic>
      </p:grpSp>
      <p:sp>
        <p:nvSpPr>
          <p:cNvPr id="2" name="TextBox 1"/>
          <p:cNvSpPr txBox="1"/>
          <p:nvPr/>
        </p:nvSpPr>
        <p:spPr>
          <a:xfrm>
            <a:off x="152400" y="5410200"/>
            <a:ext cx="8991600" cy="1200329"/>
          </a:xfrm>
          <a:prstGeom prst="rect">
            <a:avLst/>
          </a:prstGeom>
          <a:noFill/>
        </p:spPr>
        <p:txBody>
          <a:bodyPr wrap="square" rtlCol="0">
            <a:spAutoFit/>
          </a:bodyPr>
          <a:lstStyle/>
          <a:p>
            <a:r>
              <a:rPr lang="en-US" sz="3600" b="1" dirty="0" smtClean="0">
                <a:solidFill>
                  <a:srgbClr val="7030A0"/>
                </a:solidFill>
              </a:rPr>
              <a:t>Others -individual Teachers, You</a:t>
            </a:r>
            <a:r>
              <a:rPr lang="en-US" sz="3600" b="1" dirty="0">
                <a:solidFill>
                  <a:srgbClr val="7030A0"/>
                </a:solidFill>
              </a:rPr>
              <a:t>,</a:t>
            </a:r>
            <a:r>
              <a:rPr lang="en-US" sz="3600" b="1" dirty="0" smtClean="0">
                <a:solidFill>
                  <a:srgbClr val="7030A0"/>
                </a:solidFill>
              </a:rPr>
              <a:t> Schools or Districts, Corporate and Foundation Sponsors</a:t>
            </a:r>
            <a:endParaRPr lang="en-US" sz="3600" b="1" dirty="0">
              <a:solidFill>
                <a:srgbClr val="7030A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14868"/>
            <a:ext cx="8723313" cy="914400"/>
          </a:xfrm>
        </p:spPr>
        <p:txBody>
          <a:bodyPr>
            <a:normAutofit/>
          </a:bodyPr>
          <a:lstStyle/>
          <a:p>
            <a:r>
              <a:rPr lang="en-US" dirty="0" smtClean="0">
                <a:effectLst>
                  <a:outerShdw blurRad="38100" dist="38100" dir="2700000" algn="tl">
                    <a:srgbClr val="000000">
                      <a:alpha val="43137"/>
                    </a:srgbClr>
                  </a:outerShdw>
                </a:effectLst>
              </a:rPr>
              <a:t>Accessible</a:t>
            </a:r>
            <a:endParaRPr lang="en-US" dirty="0">
              <a:effectLst>
                <a:outerShdw blurRad="38100" dist="38100" dir="2700000" algn="tl">
                  <a:srgbClr val="000000">
                    <a:alpha val="43137"/>
                  </a:srgbClr>
                </a:outerShdw>
              </a:effectLst>
            </a:endParaRPr>
          </a:p>
        </p:txBody>
      </p:sp>
      <p:sp>
        <p:nvSpPr>
          <p:cNvPr id="8" name="Content Placeholder 7"/>
          <p:cNvSpPr>
            <a:spLocks noGrp="1"/>
          </p:cNvSpPr>
          <p:nvPr>
            <p:ph idx="1"/>
          </p:nvPr>
        </p:nvSpPr>
        <p:spPr>
          <a:xfrm>
            <a:off x="0" y="762000"/>
            <a:ext cx="8915400" cy="2590800"/>
          </a:xfrm>
        </p:spPr>
        <p:txBody>
          <a:bodyPr>
            <a:normAutofit lnSpcReduction="10000"/>
          </a:bodyPr>
          <a:lstStyle/>
          <a:p>
            <a:pPr>
              <a:spcBef>
                <a:spcPts val="0"/>
              </a:spcBef>
            </a:pPr>
            <a:r>
              <a:rPr lang="en-US" dirty="0" smtClean="0">
                <a:solidFill>
                  <a:srgbClr val="000000"/>
                </a:solidFill>
              </a:rPr>
              <a:t>Open-use License: </a:t>
            </a:r>
            <a:r>
              <a:rPr lang="en-US" sz="3000" dirty="0" smtClean="0">
                <a:solidFill>
                  <a:srgbClr val="000000"/>
                </a:solidFill>
              </a:rPr>
              <a:t>Creative Commons - Attribution </a:t>
            </a:r>
          </a:p>
          <a:p>
            <a:pPr>
              <a:spcBef>
                <a:spcPts val="0"/>
              </a:spcBef>
            </a:pPr>
            <a:r>
              <a:rPr lang="en-US" dirty="0" smtClean="0">
                <a:solidFill>
                  <a:srgbClr val="000000"/>
                </a:solidFill>
              </a:rPr>
              <a:t>Easy to translate for World-wide Use: </a:t>
            </a:r>
            <a:br>
              <a:rPr lang="en-US" dirty="0" smtClean="0">
                <a:solidFill>
                  <a:srgbClr val="000000"/>
                </a:solidFill>
              </a:rPr>
            </a:br>
            <a:r>
              <a:rPr lang="en-US" dirty="0" smtClean="0">
                <a:solidFill>
                  <a:srgbClr val="000000"/>
                </a:solidFill>
              </a:rPr>
              <a:t>	Over 4700 translated sims in 73 languages, </a:t>
            </a:r>
          </a:p>
          <a:p>
            <a:pPr marL="914400" indent="-914400">
              <a:spcBef>
                <a:spcPts val="0"/>
              </a:spcBef>
              <a:buNone/>
            </a:pPr>
            <a:r>
              <a:rPr lang="en-US" dirty="0" smtClean="0">
                <a:solidFill>
                  <a:srgbClr val="000000"/>
                </a:solidFill>
              </a:rPr>
              <a:t>	34% of use outside US, entire website in 30 languages</a:t>
            </a:r>
            <a:br>
              <a:rPr lang="en-US" dirty="0" smtClean="0">
                <a:solidFill>
                  <a:srgbClr val="000000"/>
                </a:solidFill>
              </a:rPr>
            </a:br>
            <a:r>
              <a:rPr lang="en-US" sz="1000" dirty="0" smtClean="0">
                <a:solidFill>
                  <a:srgbClr val="000000"/>
                </a:solidFill>
              </a:rPr>
              <a:t>	</a:t>
            </a:r>
          </a:p>
          <a:p>
            <a:pPr marL="0" indent="0">
              <a:buNone/>
            </a:pPr>
            <a:endParaRPr lang="en-US" dirty="0"/>
          </a:p>
        </p:txBody>
      </p:sp>
      <p:sp>
        <p:nvSpPr>
          <p:cNvPr id="3" name="AutoShape 4"/>
          <p:cNvSpPr>
            <a:spLocks noChangeAspect="1" noChangeArrowheads="1" noTextEdit="1"/>
          </p:cNvSpPr>
          <p:nvPr/>
        </p:nvSpPr>
        <p:spPr bwMode="auto">
          <a:xfrm>
            <a:off x="3505200" y="2971800"/>
            <a:ext cx="5218113" cy="360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1" y="2962638"/>
            <a:ext cx="5602196" cy="3375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457200" y="3606442"/>
            <a:ext cx="3048000" cy="2339102"/>
          </a:xfrm>
          <a:prstGeom prst="rect">
            <a:avLst/>
          </a:prstGeom>
          <a:noFill/>
        </p:spPr>
        <p:txBody>
          <a:bodyPr wrap="square" rtlCol="0">
            <a:spAutoFit/>
          </a:bodyPr>
          <a:lstStyle/>
          <a:p>
            <a:pPr>
              <a:spcBef>
                <a:spcPts val="0"/>
              </a:spcBef>
            </a:pPr>
            <a:r>
              <a:rPr lang="en-US" sz="3200" dirty="0">
                <a:solidFill>
                  <a:srgbClr val="000000"/>
                </a:solidFill>
              </a:rPr>
              <a:t>&gt;25 million sims run last year, </a:t>
            </a:r>
          </a:p>
          <a:p>
            <a:r>
              <a:rPr lang="en-US" sz="3200" dirty="0">
                <a:solidFill>
                  <a:srgbClr val="000000"/>
                </a:solidFill>
              </a:rPr>
              <a:t>exponential growth</a:t>
            </a:r>
          </a:p>
          <a:p>
            <a:endParaRPr lang="en-US" dirty="0"/>
          </a:p>
        </p:txBody>
      </p:sp>
    </p:spTree>
    <p:extLst>
      <p:ext uri="{BB962C8B-B14F-4D97-AF65-F5344CB8AC3E}">
        <p14:creationId xmlns:p14="http://schemas.microsoft.com/office/powerpoint/2010/main" val="21485156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393</TotalTime>
  <Words>2098</Words>
  <Application>Microsoft Office PowerPoint</Application>
  <PresentationFormat>On-screen Show (4:3)</PresentationFormat>
  <Paragraphs>213</Paragraphs>
  <Slides>24</Slides>
  <Notes>23</Notes>
  <HiddenSlides>3</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Pages and sims to have open before presentation</vt:lpstr>
      <vt:lpstr>Handouts</vt:lpstr>
      <vt:lpstr>Workshop Goals</vt:lpstr>
      <vt:lpstr>What is PhET?</vt:lpstr>
      <vt:lpstr>Where is PhET?</vt:lpstr>
      <vt:lpstr>Who are we? </vt:lpstr>
      <vt:lpstr>How can PhET be free? </vt:lpstr>
      <vt:lpstr>Accessible</vt:lpstr>
      <vt:lpstr>Why is PhET successful?</vt:lpstr>
      <vt:lpstr>Design supports productive student-centered exploration </vt:lpstr>
      <vt:lpstr>PhET Design Process 2 – 12 months, $50K/sim</vt:lpstr>
      <vt:lpstr>PowerPoint Presentation</vt:lpstr>
      <vt:lpstr>PowerPoint Presentation</vt:lpstr>
      <vt:lpstr>Compare these tools </vt:lpstr>
      <vt:lpstr>What might sim inquiry learning look like? </vt:lpstr>
      <vt:lpstr>Implicit Scaffolding &amp; Activity Design can Support Productive Exploration</vt:lpstr>
      <vt:lpstr>Designed to support inquiry learning</vt:lpstr>
      <vt:lpstr>Use of PhET sims in class</vt:lpstr>
      <vt:lpstr> Designing Activities Comparison: Build an Atom sim Discussion  </vt:lpstr>
      <vt:lpstr>Example Handouts Teacher Materials Aligned with Strategies</vt:lpstr>
      <vt:lpstr>Tips for Productive Inquiry</vt:lpstr>
      <vt:lpstr>Think outside the box!</vt:lpstr>
      <vt:lpstr>Stay in touch</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Trish Loeblein</dc:creator>
  <cp:lastModifiedBy>Trish</cp:lastModifiedBy>
  <cp:revision>72</cp:revision>
  <dcterms:created xsi:type="dcterms:W3CDTF">2013-03-03T14:24:12Z</dcterms:created>
  <dcterms:modified xsi:type="dcterms:W3CDTF">2013-06-30T21:13:45Z</dcterms:modified>
</cp:coreProperties>
</file>