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Default Extension="doc" ContentType="application/msword"/>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8" r:id="rId2"/>
    <p:sldId id="311" r:id="rId3"/>
    <p:sldId id="270" r:id="rId4"/>
    <p:sldId id="305" r:id="rId5"/>
    <p:sldId id="298" r:id="rId6"/>
    <p:sldId id="300" r:id="rId7"/>
    <p:sldId id="301" r:id="rId8"/>
    <p:sldId id="299" r:id="rId9"/>
    <p:sldId id="315" r:id="rId10"/>
    <p:sldId id="282" r:id="rId11"/>
    <p:sldId id="283" r:id="rId12"/>
    <p:sldId id="285" r:id="rId13"/>
    <p:sldId id="314" r:id="rId14"/>
    <p:sldId id="316" r:id="rId15"/>
    <p:sldId id="271" r:id="rId16"/>
    <p:sldId id="272" r:id="rId17"/>
    <p:sldId id="273" r:id="rId18"/>
    <p:sldId id="284" r:id="rId19"/>
    <p:sldId id="295" r:id="rId20"/>
    <p:sldId id="325" r:id="rId21"/>
    <p:sldId id="259" r:id="rId22"/>
    <p:sldId id="276" r:id="rId23"/>
    <p:sldId id="302" r:id="rId24"/>
    <p:sldId id="286" r:id="rId25"/>
    <p:sldId id="306" r:id="rId26"/>
    <p:sldId id="288" r:id="rId27"/>
    <p:sldId id="289" r:id="rId28"/>
    <p:sldId id="304" r:id="rId29"/>
    <p:sldId id="307" r:id="rId30"/>
    <p:sldId id="309" r:id="rId31"/>
    <p:sldId id="308" r:id="rId32"/>
    <p:sldId id="310" r:id="rId33"/>
    <p:sldId id="267" r:id="rId34"/>
    <p:sldId id="317" r:id="rId35"/>
    <p:sldId id="318" r:id="rId36"/>
    <p:sldId id="319" r:id="rId37"/>
    <p:sldId id="320" r:id="rId38"/>
    <p:sldId id="321" r:id="rId39"/>
    <p:sldId id="322" r:id="rId40"/>
    <p:sldId id="323" r:id="rId41"/>
    <p:sldId id="324" r:id="rId42"/>
    <p:sldId id="313" r:id="rId43"/>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pitchFamily="34" charset="0"/>
        <a:ea typeface="+mn-ea"/>
        <a:cs typeface="+mn-cs"/>
      </a:defRPr>
    </a:lvl1pPr>
    <a:lvl2pPr marL="457200" algn="l" rtl="0" fontAlgn="base">
      <a:spcBef>
        <a:spcPct val="0"/>
      </a:spcBef>
      <a:spcAft>
        <a:spcPct val="0"/>
      </a:spcAft>
      <a:defRPr sz="2800" kern="1200">
        <a:solidFill>
          <a:schemeClr val="tx1"/>
        </a:solidFill>
        <a:latin typeface="Arial" pitchFamily="34" charset="0"/>
        <a:ea typeface="+mn-ea"/>
        <a:cs typeface="+mn-cs"/>
      </a:defRPr>
    </a:lvl2pPr>
    <a:lvl3pPr marL="914400" algn="l" rtl="0" fontAlgn="base">
      <a:spcBef>
        <a:spcPct val="0"/>
      </a:spcBef>
      <a:spcAft>
        <a:spcPct val="0"/>
      </a:spcAft>
      <a:defRPr sz="2800" kern="1200">
        <a:solidFill>
          <a:schemeClr val="tx1"/>
        </a:solidFill>
        <a:latin typeface="Arial" pitchFamily="34" charset="0"/>
        <a:ea typeface="+mn-ea"/>
        <a:cs typeface="+mn-cs"/>
      </a:defRPr>
    </a:lvl3pPr>
    <a:lvl4pPr marL="1371600" algn="l" rtl="0" fontAlgn="base">
      <a:spcBef>
        <a:spcPct val="0"/>
      </a:spcBef>
      <a:spcAft>
        <a:spcPct val="0"/>
      </a:spcAft>
      <a:defRPr sz="2800" kern="1200">
        <a:solidFill>
          <a:schemeClr val="tx1"/>
        </a:solidFill>
        <a:latin typeface="Arial" pitchFamily="34" charset="0"/>
        <a:ea typeface="+mn-ea"/>
        <a:cs typeface="+mn-cs"/>
      </a:defRPr>
    </a:lvl4pPr>
    <a:lvl5pPr marL="1828800" algn="l" rtl="0" fontAlgn="base">
      <a:spcBef>
        <a:spcPct val="0"/>
      </a:spcBef>
      <a:spcAft>
        <a:spcPct val="0"/>
      </a:spcAft>
      <a:defRPr sz="2800" kern="1200">
        <a:solidFill>
          <a:schemeClr val="tx1"/>
        </a:solidFill>
        <a:latin typeface="Arial" pitchFamily="34" charset="0"/>
        <a:ea typeface="+mn-ea"/>
        <a:cs typeface="+mn-cs"/>
      </a:defRPr>
    </a:lvl5pPr>
    <a:lvl6pPr marL="2286000" algn="l" defTabSz="914400" rtl="0" eaLnBrk="1" latinLnBrk="0" hangingPunct="1">
      <a:defRPr sz="2800" kern="1200">
        <a:solidFill>
          <a:schemeClr val="tx1"/>
        </a:solidFill>
        <a:latin typeface="Arial" pitchFamily="34" charset="0"/>
        <a:ea typeface="+mn-ea"/>
        <a:cs typeface="+mn-cs"/>
      </a:defRPr>
    </a:lvl6pPr>
    <a:lvl7pPr marL="2743200" algn="l" defTabSz="914400" rtl="0" eaLnBrk="1" latinLnBrk="0" hangingPunct="1">
      <a:defRPr sz="2800" kern="1200">
        <a:solidFill>
          <a:schemeClr val="tx1"/>
        </a:solidFill>
        <a:latin typeface="Arial" pitchFamily="34" charset="0"/>
        <a:ea typeface="+mn-ea"/>
        <a:cs typeface="+mn-cs"/>
      </a:defRPr>
    </a:lvl7pPr>
    <a:lvl8pPr marL="3200400" algn="l" defTabSz="914400" rtl="0" eaLnBrk="1" latinLnBrk="0" hangingPunct="1">
      <a:defRPr sz="2800" kern="1200">
        <a:solidFill>
          <a:schemeClr val="tx1"/>
        </a:solidFill>
        <a:latin typeface="Arial" pitchFamily="34" charset="0"/>
        <a:ea typeface="+mn-ea"/>
        <a:cs typeface="+mn-cs"/>
      </a:defRPr>
    </a:lvl8pPr>
    <a:lvl9pPr marL="3657600" algn="l" defTabSz="914400" rtl="0" eaLnBrk="1" latinLnBrk="0" hangingPunct="1">
      <a:defRPr sz="28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55BF"/>
    <a:srgbClr val="655EC2"/>
    <a:srgbClr val="5B55CB"/>
    <a:srgbClr val="5558CB"/>
    <a:srgbClr val="FFFF00"/>
    <a:srgbClr val="669900"/>
    <a:srgbClr val="FFCC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5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Demo</c:v>
                </c:pt>
              </c:strCache>
            </c:strRef>
          </c:tx>
          <c:spPr>
            <a:solidFill>
              <a:srgbClr val="00B050"/>
            </a:solidFill>
          </c:spPr>
          <c:cat>
            <c:strRef>
              <c:f>Sheet1!$A$2:$A$3</c:f>
              <c:strCache>
                <c:ptCount val="2"/>
                <c:pt idx="0">
                  <c:v>Q1</c:v>
                </c:pt>
                <c:pt idx="1">
                  <c:v>Q2</c:v>
                </c:pt>
              </c:strCache>
            </c:strRef>
          </c:cat>
          <c:val>
            <c:numRef>
              <c:f>Sheet1!$B$2:$B$3</c:f>
              <c:numCache>
                <c:formatCode>0%</c:formatCode>
                <c:ptCount val="2"/>
                <c:pt idx="0">
                  <c:v>0.27</c:v>
                </c:pt>
                <c:pt idx="1">
                  <c:v>0.23</c:v>
                </c:pt>
              </c:numCache>
            </c:numRef>
          </c:val>
        </c:ser>
        <c:ser>
          <c:idx val="1"/>
          <c:order val="1"/>
          <c:tx>
            <c:strRef>
              <c:f>Sheet1!$C$1</c:f>
              <c:strCache>
                <c:ptCount val="1"/>
                <c:pt idx="0">
                  <c:v>Sim</c:v>
                </c:pt>
              </c:strCache>
            </c:strRef>
          </c:tx>
          <c:spPr>
            <a:solidFill>
              <a:srgbClr val="FFC000"/>
            </a:solidFill>
          </c:spPr>
          <c:cat>
            <c:strRef>
              <c:f>Sheet1!$A$2:$A$3</c:f>
              <c:strCache>
                <c:ptCount val="2"/>
                <c:pt idx="0">
                  <c:v>Q1</c:v>
                </c:pt>
                <c:pt idx="1">
                  <c:v>Q2</c:v>
                </c:pt>
              </c:strCache>
            </c:strRef>
          </c:cat>
          <c:val>
            <c:numRef>
              <c:f>Sheet1!$C$2:$C$3</c:f>
              <c:numCache>
                <c:formatCode>0%</c:formatCode>
                <c:ptCount val="2"/>
                <c:pt idx="0">
                  <c:v>0.71000000000000019</c:v>
                </c:pt>
                <c:pt idx="1">
                  <c:v>0.84000000000000019</c:v>
                </c:pt>
              </c:numCache>
            </c:numRef>
          </c:val>
        </c:ser>
        <c:axId val="101828864"/>
        <c:axId val="101838848"/>
      </c:barChart>
      <c:catAx>
        <c:axId val="101828864"/>
        <c:scaling>
          <c:orientation val="minMax"/>
        </c:scaling>
        <c:axPos val="b"/>
        <c:tickLblPos val="nextTo"/>
        <c:txPr>
          <a:bodyPr/>
          <a:lstStyle/>
          <a:p>
            <a:pPr>
              <a:defRPr baseline="0">
                <a:solidFill>
                  <a:schemeClr val="bg1"/>
                </a:solidFill>
              </a:defRPr>
            </a:pPr>
            <a:endParaRPr lang="en-US"/>
          </a:p>
        </c:txPr>
        <c:crossAx val="101838848"/>
        <c:crosses val="autoZero"/>
        <c:auto val="1"/>
        <c:lblAlgn val="ctr"/>
        <c:lblOffset val="100"/>
      </c:catAx>
      <c:valAx>
        <c:axId val="101838848"/>
        <c:scaling>
          <c:orientation val="minMax"/>
        </c:scaling>
        <c:axPos val="l"/>
        <c:majorGridlines/>
        <c:numFmt formatCode="0%" sourceLinked="1"/>
        <c:tickLblPos val="nextTo"/>
        <c:txPr>
          <a:bodyPr/>
          <a:lstStyle/>
          <a:p>
            <a:pPr>
              <a:defRPr baseline="0">
                <a:solidFill>
                  <a:schemeClr val="bg1"/>
                </a:solidFill>
              </a:defRPr>
            </a:pPr>
            <a:endParaRPr lang="en-US"/>
          </a:p>
        </c:txPr>
        <c:crossAx val="101828864"/>
        <c:crosses val="autoZero"/>
        <c:crossBetween val="between"/>
      </c:valAx>
    </c:plotArea>
    <c:legend>
      <c:legendPos val="r"/>
      <c:layout/>
      <c:txPr>
        <a:bodyPr/>
        <a:lstStyle/>
        <a:p>
          <a:pPr>
            <a:defRPr baseline="0">
              <a:solidFill>
                <a:schemeClr val="bg1"/>
              </a:solidFill>
            </a:defRPr>
          </a:pPr>
          <a:endParaRPr lang="en-US"/>
        </a:p>
      </c:txPr>
    </c:legend>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2F4B9A8-7A90-497B-BD4B-28DC03FCE7B4}" type="datetimeFigureOut">
              <a:rPr lang="en-US"/>
              <a:pPr>
                <a:defRPr/>
              </a:pPr>
              <a:t>7/26/2009</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A149398-F609-4E51-ABE2-D487B00ED1C1}" type="slidenum">
              <a:rPr lang="en-CA"/>
              <a:pPr>
                <a:defRPr/>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CB7B36E-ADC8-477E-967C-54300AA2892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US" smtClean="0"/>
              <a:t>opposite ends of spectrum</a:t>
            </a:r>
            <a:endParaRPr lang="en-CA" smtClean="0"/>
          </a:p>
        </p:txBody>
      </p:sp>
      <p:sp>
        <p:nvSpPr>
          <p:cNvPr id="37892" name="Slide Number Placeholder 3"/>
          <p:cNvSpPr>
            <a:spLocks noGrp="1"/>
          </p:cNvSpPr>
          <p:nvPr>
            <p:ph type="sldNum" sz="quarter" idx="5"/>
          </p:nvPr>
        </p:nvSpPr>
        <p:spPr>
          <a:noFill/>
        </p:spPr>
        <p:txBody>
          <a:bodyPr/>
          <a:lstStyle/>
          <a:p>
            <a:fld id="{65CCC1D1-6BB3-4BD2-AC2D-5A929D81B318}" type="slidenum">
              <a:rPr lang="en-US" smtClean="0"/>
              <a:pPr/>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smtClean="0"/>
              <a:t>cut to save time</a:t>
            </a:r>
            <a:endParaRPr lang="en-CA" smtClean="0"/>
          </a:p>
        </p:txBody>
      </p:sp>
      <p:sp>
        <p:nvSpPr>
          <p:cNvPr id="50180" name="Slide Number Placeholder 3"/>
          <p:cNvSpPr>
            <a:spLocks noGrp="1"/>
          </p:cNvSpPr>
          <p:nvPr>
            <p:ph type="sldNum" sz="quarter" idx="5"/>
          </p:nvPr>
        </p:nvSpPr>
        <p:spPr>
          <a:noFill/>
        </p:spPr>
        <p:txBody>
          <a:bodyPr/>
          <a:lstStyle/>
          <a:p>
            <a:fld id="{5715D8D8-F1E4-44EB-A77F-E38F6ED9191E}" type="slidenum">
              <a:rPr lang="en-US" smtClean="0"/>
              <a:pPr/>
              <a:t>19</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smtClean="0"/>
              <a:t>question to audience-- seem reasonable to you??     Then lets see how it works.</a:t>
            </a:r>
          </a:p>
        </p:txBody>
      </p:sp>
      <p:sp>
        <p:nvSpPr>
          <p:cNvPr id="46084" name="Slide Number Placeholder 3"/>
          <p:cNvSpPr>
            <a:spLocks noGrp="1"/>
          </p:cNvSpPr>
          <p:nvPr>
            <p:ph type="sldNum" sz="quarter" idx="5"/>
          </p:nvPr>
        </p:nvSpPr>
        <p:spPr>
          <a:noFill/>
        </p:spPr>
        <p:txBody>
          <a:bodyPr/>
          <a:lstStyle/>
          <a:p>
            <a:fld id="{AEF75A27-A8C5-4888-A32C-24AABF0890D2}" type="slidenum">
              <a:rPr lang="en-US" smtClean="0"/>
              <a:pPr/>
              <a:t>25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smtClean="0"/>
              <a:t>are following the rules as they see them</a:t>
            </a:r>
            <a:endParaRPr lang="en-CA" smtClean="0"/>
          </a:p>
        </p:txBody>
      </p:sp>
      <p:sp>
        <p:nvSpPr>
          <p:cNvPr id="47108" name="Slide Number Placeholder 3"/>
          <p:cNvSpPr>
            <a:spLocks noGrp="1"/>
          </p:cNvSpPr>
          <p:nvPr>
            <p:ph type="sldNum" sz="quarter" idx="5"/>
          </p:nvPr>
        </p:nvSpPr>
        <p:spPr>
          <a:noFill/>
        </p:spPr>
        <p:txBody>
          <a:bodyPr/>
          <a:lstStyle/>
          <a:p>
            <a:fld id="{C285219A-AD45-4D8D-BC84-E62CEF88D28E}" type="slidenum">
              <a:rPr lang="en-US" smtClean="0"/>
              <a:pPr/>
              <a:t>32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075F706-546A-4088-80B3-7D60BCD40219}" type="slidenum">
              <a:rPr lang="en-US" smtClean="0"/>
              <a:pPr/>
              <a:t>33</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14400" y="4343400"/>
            <a:ext cx="5029200" cy="4114800"/>
          </a:xfrm>
          <a:noFill/>
          <a:ln/>
        </p:spPr>
        <p:txBody>
          <a:bodyPr/>
          <a:lstStyle/>
          <a:p>
            <a:pPr eaLnBrk="1" hangingPunct="1"/>
            <a:r>
              <a:rPr lang="en-US" smtClean="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smtClean="0"/>
              <a:t>first telling, then problems like this</a:t>
            </a:r>
            <a:endParaRPr lang="en-CA" smtClean="0"/>
          </a:p>
        </p:txBody>
      </p:sp>
      <p:sp>
        <p:nvSpPr>
          <p:cNvPr id="38916" name="Slide Number Placeholder 3"/>
          <p:cNvSpPr>
            <a:spLocks noGrp="1"/>
          </p:cNvSpPr>
          <p:nvPr>
            <p:ph type="sldNum" sz="quarter" idx="5"/>
          </p:nvPr>
        </p:nvSpPr>
        <p:spPr>
          <a:noFill/>
        </p:spPr>
        <p:txBody>
          <a:bodyPr/>
          <a:lstStyle/>
          <a:p>
            <a:fld id="{E8A129F7-BD0A-4940-A129-3525B7B3AABE}" type="slidenum">
              <a:rPr lang="en-US" smtClean="0"/>
              <a:pPr/>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b="1" smtClean="0"/>
              <a:t>stop for questions</a:t>
            </a:r>
            <a:endParaRPr lang="en-CA" b="1" smtClean="0"/>
          </a:p>
        </p:txBody>
      </p:sp>
      <p:sp>
        <p:nvSpPr>
          <p:cNvPr id="39940" name="Slide Number Placeholder 3"/>
          <p:cNvSpPr>
            <a:spLocks noGrp="1"/>
          </p:cNvSpPr>
          <p:nvPr>
            <p:ph type="sldNum" sz="quarter" idx="5"/>
          </p:nvPr>
        </p:nvSpPr>
        <p:spPr>
          <a:noFill/>
        </p:spPr>
        <p:txBody>
          <a:bodyPr/>
          <a:lstStyle/>
          <a:p>
            <a:fld id="{3A462ACD-00E9-4811-8048-BA0F045FF0FB}" type="slidenum">
              <a:rPr lang="en-US" smtClean="0"/>
              <a:pPr/>
              <a:t>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b="1" smtClean="0"/>
              <a:t>stop for questions</a:t>
            </a:r>
            <a:endParaRPr lang="en-CA" b="1" smtClean="0"/>
          </a:p>
        </p:txBody>
      </p:sp>
      <p:sp>
        <p:nvSpPr>
          <p:cNvPr id="39940" name="Slide Number Placeholder 3"/>
          <p:cNvSpPr>
            <a:spLocks noGrp="1"/>
          </p:cNvSpPr>
          <p:nvPr>
            <p:ph type="sldNum" sz="quarter" idx="5"/>
          </p:nvPr>
        </p:nvSpPr>
        <p:spPr>
          <a:noFill/>
        </p:spPr>
        <p:txBody>
          <a:bodyPr/>
          <a:lstStyle/>
          <a:p>
            <a:fld id="{3A462ACD-00E9-4811-8048-BA0F045FF0FB}" type="slidenum">
              <a:rPr lang="en-US" smtClean="0"/>
              <a:pPr/>
              <a:t>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smtClean="0"/>
              <a:t>i cut out bunch of words, added nonzero!</a:t>
            </a:r>
            <a:endParaRPr lang="en-CA" smtClean="0"/>
          </a:p>
        </p:txBody>
      </p:sp>
      <p:sp>
        <p:nvSpPr>
          <p:cNvPr id="40964" name="Slide Number Placeholder 3"/>
          <p:cNvSpPr>
            <a:spLocks noGrp="1"/>
          </p:cNvSpPr>
          <p:nvPr>
            <p:ph type="sldNum" sz="quarter" idx="5"/>
          </p:nvPr>
        </p:nvSpPr>
        <p:spPr>
          <a:noFill/>
        </p:spPr>
        <p:txBody>
          <a:bodyPr/>
          <a:lstStyle/>
          <a:p>
            <a:fld id="{73175865-AAF8-4395-BB9D-73AAAFB1B67F}" type="slidenum">
              <a:rPr lang="en-US" smtClean="0"/>
              <a:pPr/>
              <a:t>11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D0E2FC-001D-4A53-8A42-7468CE523E04}" type="slidenum">
              <a:rPr lang="en-US"/>
              <a:pPr/>
              <a:t>14</a:t>
            </a:fld>
            <a:endParaRPr lang="en-US"/>
          </a:p>
        </p:txBody>
      </p:sp>
      <p:sp>
        <p:nvSpPr>
          <p:cNvPr id="35842" name="Rectangle 2"/>
          <p:cNvSpPr>
            <a:spLocks noGrp="1" noRot="1" noChangeAspect="1" noChangeArrowheads="1" noTextEdit="1"/>
          </p:cNvSpPr>
          <p:nvPr>
            <p:ph type="sldImg"/>
          </p:nvPr>
        </p:nvSpPr>
        <p:spPr>
          <a:xfrm>
            <a:off x="1144588" y="685800"/>
            <a:ext cx="4572000" cy="3429000"/>
          </a:xfrm>
          <a:ln/>
        </p:spPr>
      </p:sp>
      <p:sp>
        <p:nvSpPr>
          <p:cNvPr id="3584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307A1FB-13B0-478C-998D-340691CF1549}" type="slidenum">
              <a:rPr lang="en-US" smtClean="0"/>
              <a:pPr/>
              <a:t>15</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028CC9F-8F44-440A-89E5-CC31259754AA}" type="slidenum">
              <a:rPr lang="en-US" smtClean="0"/>
              <a:pPr/>
              <a:t>16</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A40EAED-E858-478D-B6C0-13B373F42D92}" type="slidenum">
              <a:rPr lang="en-US" smtClean="0"/>
              <a:pPr/>
              <a:t>17</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678EC6-0891-45BC-BCCD-77749A36F5F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08C308-3AAE-4423-86CD-91FCBCCE57E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102AF5-7D08-4B05-9B5C-1467B112C80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A988BF-7BAF-4337-83B6-B7FE08701C5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BD5098-9D56-4FEC-86DA-569E1B0D461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12BC1C-6A72-421A-863C-2C7711C8D3F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77A5237-6615-45D9-8A3D-97173D21441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4F9386E-888C-40B9-AF03-DF2E23CCBF5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87E4BB0-3DE4-41C4-BE15-8E2FCEEFEF7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AF13C8-CF38-4CFA-9688-6B88841017D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7C1CB5-958B-46CF-B4B9-2D1009FDF62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accent2">
                <a:gamma/>
                <a:tint val="79216"/>
                <a:invGamma/>
              </a:schemeClr>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8002312-C75E-485C-9896-86F8AB2F51D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hyperlink" Target="http://www.nsf.gov/"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gif"/><Relationship Id="rId5" Type="http://schemas.openxmlformats.org/officeDocument/2006/relationships/hyperlink" Target="http://www.hewlett.org/Default.htm" TargetMode="External"/><Relationship Id="rId10" Type="http://schemas.openxmlformats.org/officeDocument/2006/relationships/hyperlink" Target="../../../../../Program%20Files/PhET/simulations-base.html" TargetMode="External"/><Relationship Id="rId4" Type="http://schemas.openxmlformats.org/officeDocument/2006/relationships/image" Target="../media/image3.pn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het.colorado.edu/sims/faraday/faraday.jnl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file:///C:\Program%20Files\PhET\sims\wave-on-a-string\wave-on-a-string_en.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image" Target="../media/image20.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images.google.com/imgres?imgurl=http://janeconstant.tripod.com/Interview.gif&amp;imgrefurl=http://janeconstant.tripod.com/&amp;h=719&amp;w=959&amp;sz=19&amp;hl=en&amp;start=13&amp;tbnid=Vp5caFSQkKzPyM:&amp;tbnh=111&amp;tbnw=148&amp;prev=/images?q=interview&amp;gbv=2&amp;ndsp=20&amp;svnum=10&amp;hl=en&amp;sa=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phet.colorado.edu/sims/faraday/faraday.jnlp" TargetMode="External"/><Relationship Id="rId2" Type="http://schemas.openxmlformats.org/officeDocument/2006/relationships/image" Target="../media/image25.wm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phet.colorado.edu/sims/faraday/faraday.jnlp"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7.gif"/><Relationship Id="rId4" Type="http://schemas.openxmlformats.org/officeDocument/2006/relationships/hyperlink" Target="../../../../../Program%20Files/PhET/simulations-base.htm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phet.colorado.edu/sims/faraday/faraday.jnl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wmf"/><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656491"/>
            <a:ext cx="9144000" cy="1066800"/>
          </a:xfrm>
        </p:spPr>
        <p:txBody>
          <a:bodyPr/>
          <a:lstStyle/>
          <a:p>
            <a:pPr eaLnBrk="1" hangingPunct="1">
              <a:defRPr/>
            </a:pPr>
            <a:r>
              <a:rPr lang="en-US" sz="4000" b="1" dirty="0" smtClean="0">
                <a:solidFill>
                  <a:srgbClr val="FFFFCC"/>
                </a:solidFill>
                <a:effectLst>
                  <a:outerShdw blurRad="38100" dist="38100" dir="2700000" algn="tl">
                    <a:srgbClr val="000000"/>
                  </a:outerShdw>
                </a:effectLst>
                <a:latin typeface="Tahoma" pitchFamily="34" charset="0"/>
              </a:rPr>
              <a:t>A Balance – Teacher &amp; Researcher	</a:t>
            </a:r>
          </a:p>
        </p:txBody>
      </p:sp>
      <p:sp>
        <p:nvSpPr>
          <p:cNvPr id="3075" name="Text Box 6"/>
          <p:cNvSpPr txBox="1">
            <a:spLocks noChangeArrowheads="1"/>
          </p:cNvSpPr>
          <p:nvPr/>
        </p:nvSpPr>
        <p:spPr bwMode="auto">
          <a:xfrm>
            <a:off x="2286000" y="4648200"/>
            <a:ext cx="5486400" cy="366713"/>
          </a:xfrm>
          <a:prstGeom prst="rect">
            <a:avLst/>
          </a:prstGeom>
          <a:noFill/>
          <a:ln w="9525">
            <a:noFill/>
            <a:miter lim="800000"/>
            <a:headEnd/>
            <a:tailEnd/>
          </a:ln>
        </p:spPr>
        <p:txBody>
          <a:bodyPr>
            <a:spAutoFit/>
          </a:bodyPr>
          <a:lstStyle/>
          <a:p>
            <a:pPr>
              <a:spcBef>
                <a:spcPct val="50000"/>
              </a:spcBef>
            </a:pPr>
            <a:endParaRPr lang="en-US" sz="1800"/>
          </a:p>
        </p:txBody>
      </p:sp>
      <p:pic>
        <p:nvPicPr>
          <p:cNvPr id="3076" name="Picture 9" descr="perc-logo"/>
          <p:cNvPicPr>
            <a:picLocks noChangeAspect="1" noChangeArrowheads="1"/>
          </p:cNvPicPr>
          <p:nvPr/>
        </p:nvPicPr>
        <p:blipFill>
          <a:blip r:embed="rId2"/>
          <a:srcRect/>
          <a:stretch>
            <a:fillRect/>
          </a:stretch>
        </p:blipFill>
        <p:spPr bwMode="auto">
          <a:xfrm>
            <a:off x="7315200" y="5029200"/>
            <a:ext cx="1676400" cy="1144588"/>
          </a:xfrm>
          <a:prstGeom prst="rect">
            <a:avLst/>
          </a:prstGeom>
          <a:noFill/>
          <a:ln w="9525">
            <a:noFill/>
            <a:miter lim="800000"/>
            <a:headEnd/>
            <a:tailEnd/>
          </a:ln>
        </p:spPr>
      </p:pic>
      <p:pic>
        <p:nvPicPr>
          <p:cNvPr id="3077" name="Picture 11" descr="Phet-Flatirons-logo-3-small"/>
          <p:cNvPicPr>
            <a:picLocks noChangeAspect="1" noChangeArrowheads="1"/>
          </p:cNvPicPr>
          <p:nvPr/>
        </p:nvPicPr>
        <p:blipFill>
          <a:blip r:embed="rId3"/>
          <a:srcRect/>
          <a:stretch>
            <a:fillRect/>
          </a:stretch>
        </p:blipFill>
        <p:spPr bwMode="auto">
          <a:xfrm>
            <a:off x="304800" y="3352800"/>
            <a:ext cx="2743200" cy="1333500"/>
          </a:xfrm>
          <a:prstGeom prst="rect">
            <a:avLst/>
          </a:prstGeom>
          <a:noFill/>
          <a:ln w="25400">
            <a:solidFill>
              <a:schemeClr val="tx1"/>
            </a:solidFill>
            <a:miter lim="800000"/>
            <a:headEnd/>
            <a:tailEnd/>
          </a:ln>
        </p:spPr>
      </p:pic>
      <p:sp>
        <p:nvSpPr>
          <p:cNvPr id="4108" name="Text Box 12"/>
          <p:cNvSpPr txBox="1">
            <a:spLocks noChangeArrowheads="1"/>
          </p:cNvSpPr>
          <p:nvPr/>
        </p:nvSpPr>
        <p:spPr bwMode="auto">
          <a:xfrm>
            <a:off x="304800" y="4724400"/>
            <a:ext cx="2743200" cy="457200"/>
          </a:xfrm>
          <a:prstGeom prst="rect">
            <a:avLst/>
          </a:prstGeom>
          <a:noFill/>
          <a:ln w="9525">
            <a:noFill/>
            <a:miter lim="800000"/>
            <a:headEnd/>
            <a:tailEnd/>
          </a:ln>
          <a:effectLst/>
        </p:spPr>
        <p:txBody>
          <a:bodyPr>
            <a:spAutoFit/>
          </a:bodyPr>
          <a:lstStyle/>
          <a:p>
            <a:pPr algn="ctr">
              <a:spcBef>
                <a:spcPct val="50000"/>
              </a:spcBef>
              <a:defRPr/>
            </a:pPr>
            <a:r>
              <a:rPr lang="en-US" sz="2400">
                <a:solidFill>
                  <a:srgbClr val="FFFF99"/>
                </a:solidFill>
                <a:effectLst>
                  <a:outerShdw blurRad="38100" dist="38100" dir="2700000" algn="tl">
                    <a:srgbClr val="000000"/>
                  </a:outerShdw>
                </a:effectLst>
                <a:latin typeface="Times New Roman" pitchFamily="18" charset="0"/>
              </a:rPr>
              <a:t>phet.colorado.edu</a:t>
            </a:r>
          </a:p>
        </p:txBody>
      </p:sp>
      <p:sp>
        <p:nvSpPr>
          <p:cNvPr id="4117" name="Rectangle 21"/>
          <p:cNvSpPr>
            <a:spLocks noChangeArrowheads="1"/>
          </p:cNvSpPr>
          <p:nvPr/>
        </p:nvSpPr>
        <p:spPr bwMode="auto">
          <a:xfrm>
            <a:off x="1905000" y="5867400"/>
            <a:ext cx="3783013" cy="990600"/>
          </a:xfrm>
          <a:prstGeom prst="rect">
            <a:avLst/>
          </a:prstGeom>
          <a:noFill/>
          <a:ln w="9525">
            <a:noFill/>
            <a:miter lim="800000"/>
            <a:headEnd/>
            <a:tailEnd/>
          </a:ln>
          <a:effectLst/>
        </p:spPr>
        <p:txBody>
          <a:bodyPr/>
          <a:lstStyle/>
          <a:p>
            <a:pPr marL="173038" indent="-173038">
              <a:spcBef>
                <a:spcPct val="35000"/>
              </a:spcBef>
              <a:buClr>
                <a:schemeClr val="hlink"/>
              </a:buClr>
              <a:buSzPct val="80000"/>
              <a:buFont typeface="Wingdings 3" pitchFamily="18" charset="2"/>
              <a:buNone/>
              <a:defRPr/>
            </a:pPr>
            <a:r>
              <a:rPr kumimoji="1" lang="en-US" sz="2400" dirty="0">
                <a:solidFill>
                  <a:schemeClr val="bg1"/>
                </a:solidFill>
                <a:effectLst>
                  <a:outerShdw blurRad="38100" dist="38100" dir="2700000" algn="tl">
                    <a:srgbClr val="000000"/>
                  </a:outerShdw>
                </a:effectLst>
                <a:latin typeface="GillSans" charset="0"/>
              </a:rPr>
              <a:t>Hewlett Foundation</a:t>
            </a:r>
          </a:p>
          <a:p>
            <a:pPr marL="173038" indent="-173038">
              <a:spcBef>
                <a:spcPct val="35000"/>
              </a:spcBef>
              <a:buClr>
                <a:schemeClr val="hlink"/>
              </a:buClr>
              <a:buSzPct val="80000"/>
              <a:buFont typeface="Wingdings 3" pitchFamily="18" charset="2"/>
              <a:buNone/>
              <a:defRPr/>
            </a:pPr>
            <a:r>
              <a:rPr kumimoji="1" lang="en-US" sz="2400" dirty="0">
                <a:solidFill>
                  <a:schemeClr val="bg1"/>
                </a:solidFill>
                <a:effectLst>
                  <a:outerShdw blurRad="38100" dist="38100" dir="2700000" algn="tl">
                    <a:srgbClr val="000000"/>
                  </a:outerShdw>
                </a:effectLst>
                <a:latin typeface="GillSans" charset="0"/>
              </a:rPr>
              <a:t>King Saud University </a:t>
            </a:r>
          </a:p>
        </p:txBody>
      </p:sp>
      <p:pic>
        <p:nvPicPr>
          <p:cNvPr id="3080" name="Picture 22" descr="CUl_seal_sm"/>
          <p:cNvPicPr>
            <a:picLocks noChangeAspect="1" noChangeArrowheads="1"/>
          </p:cNvPicPr>
          <p:nvPr/>
        </p:nvPicPr>
        <p:blipFill>
          <a:blip r:embed="rId4"/>
          <a:srcRect/>
          <a:stretch>
            <a:fillRect/>
          </a:stretch>
        </p:blipFill>
        <p:spPr bwMode="auto">
          <a:xfrm>
            <a:off x="5394325" y="6321425"/>
            <a:ext cx="469900" cy="512763"/>
          </a:xfrm>
          <a:prstGeom prst="rect">
            <a:avLst/>
          </a:prstGeom>
          <a:noFill/>
          <a:ln w="9525">
            <a:noFill/>
            <a:miter lim="800000"/>
            <a:headEnd/>
            <a:tailEnd/>
          </a:ln>
        </p:spPr>
      </p:pic>
      <p:pic>
        <p:nvPicPr>
          <p:cNvPr id="3081" name="Picture 24" descr="top_brand_cropped">
            <a:hlinkClick r:id="rId5"/>
          </p:cNvPr>
          <p:cNvPicPr>
            <a:picLocks noChangeAspect="1" noChangeArrowheads="1"/>
          </p:cNvPicPr>
          <p:nvPr/>
        </p:nvPicPr>
        <p:blipFill>
          <a:blip r:embed="rId6"/>
          <a:srcRect/>
          <a:stretch>
            <a:fillRect/>
          </a:stretch>
        </p:blipFill>
        <p:spPr bwMode="auto">
          <a:xfrm>
            <a:off x="0" y="6019800"/>
            <a:ext cx="1744663" cy="247650"/>
          </a:xfrm>
          <a:prstGeom prst="rect">
            <a:avLst/>
          </a:prstGeom>
          <a:noFill/>
          <a:ln w="9525">
            <a:noFill/>
            <a:miter lim="800000"/>
            <a:headEnd/>
            <a:tailEnd/>
          </a:ln>
        </p:spPr>
      </p:pic>
      <p:pic>
        <p:nvPicPr>
          <p:cNvPr id="3082" name="Picture 26" descr="National Science Foundation">
            <a:hlinkClick r:id="rId7"/>
          </p:cNvPr>
          <p:cNvPicPr>
            <a:picLocks noChangeAspect="1" noChangeArrowheads="1"/>
          </p:cNvPicPr>
          <p:nvPr/>
        </p:nvPicPr>
        <p:blipFill>
          <a:blip r:embed="rId8"/>
          <a:srcRect/>
          <a:stretch>
            <a:fillRect/>
          </a:stretch>
        </p:blipFill>
        <p:spPr bwMode="auto">
          <a:xfrm>
            <a:off x="5410200" y="5791200"/>
            <a:ext cx="387350" cy="393700"/>
          </a:xfrm>
          <a:prstGeom prst="rect">
            <a:avLst/>
          </a:prstGeom>
          <a:noFill/>
          <a:ln w="9525">
            <a:noFill/>
            <a:miter lim="800000"/>
            <a:headEnd/>
            <a:tailEnd/>
          </a:ln>
        </p:spPr>
      </p:pic>
      <p:sp>
        <p:nvSpPr>
          <p:cNvPr id="4123" name="Text Box 27"/>
          <p:cNvSpPr txBox="1">
            <a:spLocks noChangeArrowheads="1"/>
          </p:cNvSpPr>
          <p:nvPr/>
        </p:nvSpPr>
        <p:spPr bwMode="auto">
          <a:xfrm>
            <a:off x="3124200" y="3657600"/>
            <a:ext cx="5029200" cy="457200"/>
          </a:xfrm>
          <a:prstGeom prst="rect">
            <a:avLst/>
          </a:prstGeom>
          <a:noFill/>
          <a:ln w="9525">
            <a:noFill/>
            <a:miter lim="800000"/>
            <a:headEnd/>
            <a:tailEnd/>
          </a:ln>
          <a:effectLst/>
        </p:spPr>
        <p:txBody>
          <a:bodyPr>
            <a:spAutoFit/>
          </a:bodyPr>
          <a:lstStyle/>
          <a:p>
            <a:pPr>
              <a:spcBef>
                <a:spcPct val="50000"/>
              </a:spcBef>
              <a:defRPr/>
            </a:pPr>
            <a:r>
              <a:rPr lang="en-US" sz="2400" b="1" i="1" dirty="0">
                <a:solidFill>
                  <a:srgbClr val="FFFF00"/>
                </a:solidFill>
                <a:effectLst>
                  <a:outerShdw blurRad="38100" dist="38100" dir="2700000" algn="tl">
                    <a:srgbClr val="000000"/>
                  </a:outerShdw>
                </a:effectLst>
                <a:latin typeface="Calisto MT" pitchFamily="18" charset="0"/>
                <a:ea typeface="Arial Unicode MS" pitchFamily="34" charset="-128"/>
                <a:cs typeface="Arial Unicode MS" pitchFamily="34" charset="-128"/>
              </a:rPr>
              <a:t>PhET Interactive Simulations</a:t>
            </a:r>
          </a:p>
        </p:txBody>
      </p:sp>
      <p:sp>
        <p:nvSpPr>
          <p:cNvPr id="4124" name="Rectangle 28"/>
          <p:cNvSpPr>
            <a:spLocks noChangeArrowheads="1"/>
          </p:cNvSpPr>
          <p:nvPr/>
        </p:nvSpPr>
        <p:spPr bwMode="auto">
          <a:xfrm>
            <a:off x="685800" y="1228725"/>
            <a:ext cx="8686800" cy="1447800"/>
          </a:xfrm>
          <a:prstGeom prst="rect">
            <a:avLst/>
          </a:prstGeom>
          <a:noFill/>
          <a:ln w="9525">
            <a:noFill/>
            <a:miter lim="800000"/>
            <a:headEnd/>
            <a:tailEnd/>
          </a:ln>
          <a:effectLst/>
        </p:spPr>
        <p:txBody>
          <a:bodyPr anchor="ctr"/>
          <a:lstStyle/>
          <a:p>
            <a:pPr>
              <a:defRPr/>
            </a:pPr>
            <a:r>
              <a:rPr lang="en-US" sz="3600" b="1" dirty="0" smtClean="0">
                <a:solidFill>
                  <a:schemeClr val="bg1"/>
                </a:solidFill>
                <a:effectLst>
                  <a:outerShdw blurRad="38100" dist="38100" dir="2700000" algn="tl">
                    <a:srgbClr val="000000"/>
                  </a:outerShdw>
                </a:effectLst>
                <a:latin typeface="Tahoma" pitchFamily="34" charset="0"/>
              </a:rPr>
              <a:t>Designing research studies around PhET Interactive Simulations</a:t>
            </a:r>
            <a:endParaRPr lang="en-US" sz="3600" b="1" dirty="0">
              <a:solidFill>
                <a:schemeClr val="bg1"/>
              </a:solidFill>
              <a:effectLst>
                <a:outerShdw blurRad="38100" dist="38100" dir="2700000" algn="tl">
                  <a:srgbClr val="000000"/>
                </a:outerShdw>
              </a:effectLst>
              <a:latin typeface="Tahoma" pitchFamily="34" charset="0"/>
            </a:endParaRPr>
          </a:p>
        </p:txBody>
      </p:sp>
      <p:sp>
        <p:nvSpPr>
          <p:cNvPr id="4125" name="Rectangle 29"/>
          <p:cNvSpPr>
            <a:spLocks noChangeArrowheads="1"/>
          </p:cNvSpPr>
          <p:nvPr/>
        </p:nvSpPr>
        <p:spPr bwMode="auto">
          <a:xfrm>
            <a:off x="5867400" y="5791200"/>
            <a:ext cx="3478213" cy="1066800"/>
          </a:xfrm>
          <a:prstGeom prst="rect">
            <a:avLst/>
          </a:prstGeom>
          <a:noFill/>
          <a:ln w="9525">
            <a:noFill/>
            <a:miter lim="800000"/>
            <a:headEnd/>
            <a:tailEnd/>
          </a:ln>
          <a:effectLst/>
        </p:spPr>
        <p:txBody>
          <a:bodyPr/>
          <a:lstStyle/>
          <a:p>
            <a:pPr marL="173038" indent="-173038">
              <a:spcBef>
                <a:spcPct val="35000"/>
              </a:spcBef>
              <a:buClr>
                <a:schemeClr val="hlink"/>
              </a:buClr>
              <a:buSzPct val="80000"/>
              <a:buFont typeface="Wingdings 3" pitchFamily="18" charset="2"/>
              <a:buNone/>
              <a:defRPr/>
            </a:pPr>
            <a:r>
              <a:rPr kumimoji="1" lang="en-US" sz="2400" dirty="0">
                <a:solidFill>
                  <a:schemeClr val="bg1"/>
                </a:solidFill>
                <a:effectLst>
                  <a:outerShdw blurRad="38100" dist="38100" dir="2700000" algn="tl">
                    <a:srgbClr val="000000"/>
                  </a:outerShdw>
                </a:effectLst>
                <a:latin typeface="GillSans" charset="0"/>
              </a:rPr>
              <a:t>NSF</a:t>
            </a:r>
          </a:p>
          <a:p>
            <a:pPr marL="173038" indent="-173038">
              <a:spcBef>
                <a:spcPct val="35000"/>
              </a:spcBef>
              <a:buClr>
                <a:schemeClr val="hlink"/>
              </a:buClr>
              <a:buSzPct val="80000"/>
              <a:buFont typeface="Wingdings 3" pitchFamily="18" charset="2"/>
              <a:buNone/>
              <a:defRPr/>
            </a:pPr>
            <a:r>
              <a:rPr kumimoji="1" lang="en-US" sz="2400" dirty="0">
                <a:solidFill>
                  <a:schemeClr val="bg1"/>
                </a:solidFill>
                <a:effectLst>
                  <a:outerShdw blurRad="38100" dist="38100" dir="2700000" algn="tl">
                    <a:srgbClr val="000000"/>
                  </a:outerShdw>
                </a:effectLst>
                <a:latin typeface="GillSans" charset="0"/>
              </a:rPr>
              <a:t>University of Colorado </a:t>
            </a:r>
          </a:p>
        </p:txBody>
      </p:sp>
      <p:sp>
        <p:nvSpPr>
          <p:cNvPr id="3086" name="Line 30"/>
          <p:cNvSpPr>
            <a:spLocks noChangeShapeType="1"/>
          </p:cNvSpPr>
          <p:nvPr/>
        </p:nvSpPr>
        <p:spPr bwMode="auto">
          <a:xfrm>
            <a:off x="609600" y="1418491"/>
            <a:ext cx="0" cy="1645920"/>
          </a:xfrm>
          <a:prstGeom prst="line">
            <a:avLst/>
          </a:prstGeom>
          <a:noFill/>
          <a:ln w="47625">
            <a:solidFill>
              <a:schemeClr val="tx1"/>
            </a:solidFill>
            <a:round/>
            <a:headEnd/>
            <a:tailEnd/>
          </a:ln>
        </p:spPr>
        <p:txBody>
          <a:bodyPr/>
          <a:lstStyle/>
          <a:p>
            <a:endParaRPr lang="en-US"/>
          </a:p>
        </p:txBody>
      </p:sp>
      <p:sp>
        <p:nvSpPr>
          <p:cNvPr id="3087" name="Line 31"/>
          <p:cNvSpPr>
            <a:spLocks noChangeShapeType="1"/>
          </p:cNvSpPr>
          <p:nvPr/>
        </p:nvSpPr>
        <p:spPr bwMode="auto">
          <a:xfrm>
            <a:off x="304800" y="2590800"/>
            <a:ext cx="8077200" cy="0"/>
          </a:xfrm>
          <a:prstGeom prst="line">
            <a:avLst/>
          </a:prstGeom>
          <a:noFill/>
          <a:ln w="57150" cmpd="thinThick">
            <a:solidFill>
              <a:schemeClr val="tx1"/>
            </a:solidFill>
            <a:round/>
            <a:headEnd/>
            <a:tailEnd/>
          </a:ln>
        </p:spPr>
        <p:txBody>
          <a:bodyPr/>
          <a:lstStyle/>
          <a:p>
            <a:endParaRPr lang="en-US"/>
          </a:p>
        </p:txBody>
      </p:sp>
      <p:pic>
        <p:nvPicPr>
          <p:cNvPr id="3088" name="Picture 18" descr="ECSME logo.jpg"/>
          <p:cNvPicPr>
            <a:picLocks noChangeAspect="1"/>
          </p:cNvPicPr>
          <p:nvPr/>
        </p:nvPicPr>
        <p:blipFill>
          <a:blip r:embed="rId9"/>
          <a:srcRect/>
          <a:stretch>
            <a:fillRect/>
          </a:stretch>
        </p:blipFill>
        <p:spPr bwMode="auto">
          <a:xfrm>
            <a:off x="0" y="6400800"/>
            <a:ext cx="1752600" cy="325438"/>
          </a:xfrm>
          <a:prstGeom prst="rect">
            <a:avLst/>
          </a:prstGeom>
          <a:noFill/>
          <a:ln w="9525">
            <a:solidFill>
              <a:schemeClr val="tx1"/>
            </a:solidFill>
            <a:miter lim="800000"/>
            <a:headEnd/>
            <a:tailEnd/>
          </a:ln>
        </p:spPr>
      </p:pic>
      <p:pic>
        <p:nvPicPr>
          <p:cNvPr id="3089" name="Picture 35" descr="emf-animation">
            <a:hlinkClick r:id="rId10"/>
          </p:cNvPr>
          <p:cNvPicPr>
            <a:picLocks noChangeAspect="1" noChangeArrowheads="1"/>
          </p:cNvPicPr>
          <p:nvPr/>
        </p:nvPicPr>
        <p:blipFill>
          <a:blip r:embed="rId11"/>
          <a:srcRect/>
          <a:stretch>
            <a:fillRect/>
          </a:stretch>
        </p:blipFill>
        <p:spPr bwMode="auto">
          <a:xfrm>
            <a:off x="7086600" y="3276600"/>
            <a:ext cx="1905000"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sz="4000" b="1" dirty="0" smtClean="0">
                <a:solidFill>
                  <a:schemeClr val="bg1"/>
                </a:solidFill>
                <a:effectLst>
                  <a:outerShdw blurRad="38100" dist="38100" dir="2700000" algn="tl">
                    <a:srgbClr val="000000"/>
                  </a:outerShdw>
                </a:effectLst>
                <a:latin typeface="Tahoma" pitchFamily="34" charset="0"/>
              </a:rPr>
              <a:t>Unique Environment for Learning and Research</a:t>
            </a:r>
          </a:p>
        </p:txBody>
      </p:sp>
      <p:sp>
        <p:nvSpPr>
          <p:cNvPr id="49155" name="Rectangle 3"/>
          <p:cNvSpPr>
            <a:spLocks noGrp="1" noChangeArrowheads="1"/>
          </p:cNvSpPr>
          <p:nvPr>
            <p:ph type="body" idx="1"/>
          </p:nvPr>
        </p:nvSpPr>
        <p:spPr>
          <a:xfrm>
            <a:off x="457200" y="1752600"/>
            <a:ext cx="8229600" cy="4525963"/>
          </a:xfrm>
        </p:spPr>
        <p:txBody>
          <a:bodyPr/>
          <a:lstStyle/>
          <a:p>
            <a:pPr eaLnBrk="1" hangingPunct="1">
              <a:defRPr/>
            </a:pPr>
            <a:r>
              <a:rPr lang="en-US" sz="2400" b="1" dirty="0" smtClean="0">
                <a:solidFill>
                  <a:schemeClr val="bg1"/>
                </a:solidFill>
                <a:effectLst>
                  <a:outerShdw blurRad="38100" dist="38100" dir="2700000" algn="tl">
                    <a:srgbClr val="000000"/>
                  </a:outerShdw>
                </a:effectLst>
              </a:rPr>
              <a:t>Researcher</a:t>
            </a:r>
          </a:p>
          <a:p>
            <a:pPr lvl="1" eaLnBrk="1" hangingPunct="1">
              <a:defRPr/>
            </a:pPr>
            <a:r>
              <a:rPr lang="en-US" sz="2400" b="1" dirty="0" smtClean="0">
                <a:solidFill>
                  <a:srgbClr val="FFFF00"/>
                </a:solidFill>
                <a:effectLst>
                  <a:outerShdw blurRad="38100" dist="38100" dir="2700000" algn="tl">
                    <a:srgbClr val="000000"/>
                  </a:outerShdw>
                </a:effectLst>
                <a:latin typeface="Comic Sans MS" pitchFamily="66" charset="0"/>
              </a:rPr>
              <a:t>Common Visualization &amp; probe into student brain</a:t>
            </a:r>
          </a:p>
          <a:p>
            <a:pPr lvl="2" eaLnBrk="1" hangingPunct="1">
              <a:defRPr/>
            </a:pPr>
            <a:r>
              <a:rPr lang="en-US" dirty="0" smtClean="0">
                <a:solidFill>
                  <a:schemeClr val="bg1"/>
                </a:solidFill>
                <a:effectLst>
                  <a:outerShdw blurRad="38100" dist="38100" dir="2700000" algn="tl">
                    <a:srgbClr val="000000"/>
                  </a:outerShdw>
                </a:effectLst>
              </a:rPr>
              <a:t>“See” student thinking</a:t>
            </a:r>
          </a:p>
          <a:p>
            <a:pPr lvl="2" eaLnBrk="1" hangingPunct="1">
              <a:defRPr/>
            </a:pPr>
            <a:r>
              <a:rPr lang="en-US" dirty="0" smtClean="0">
                <a:solidFill>
                  <a:schemeClr val="bg1"/>
                </a:solidFill>
                <a:effectLst>
                  <a:outerShdw blurRad="38100" dist="38100" dir="2700000" algn="tl">
                    <a:srgbClr val="000000"/>
                  </a:outerShdw>
                </a:effectLst>
              </a:rPr>
              <a:t>Watch student actions even if quiet</a:t>
            </a:r>
          </a:p>
          <a:p>
            <a:pPr lvl="2" eaLnBrk="1" hangingPunct="1">
              <a:defRPr/>
            </a:pPr>
            <a:endParaRPr lang="en-US" sz="800" dirty="0" smtClean="0">
              <a:solidFill>
                <a:schemeClr val="bg1"/>
              </a:solidFill>
              <a:effectLst>
                <a:outerShdw blurRad="38100" dist="38100" dir="2700000" algn="tl">
                  <a:srgbClr val="000000"/>
                </a:outerShdw>
              </a:effectLst>
            </a:endParaRPr>
          </a:p>
          <a:p>
            <a:pPr lvl="1" eaLnBrk="1" hangingPunct="1">
              <a:defRPr/>
            </a:pPr>
            <a:r>
              <a:rPr lang="en-US" sz="2400" b="1" dirty="0" smtClean="0">
                <a:solidFill>
                  <a:schemeClr val="bg1"/>
                </a:solidFill>
                <a:effectLst>
                  <a:outerShdw blurRad="38100" dist="38100" dir="2700000" algn="tl">
                    <a:srgbClr val="000000"/>
                  </a:outerShdw>
                </a:effectLst>
              </a:rPr>
              <a:t> </a:t>
            </a:r>
            <a:r>
              <a:rPr lang="en-US" sz="2400" b="1" dirty="0" smtClean="0">
                <a:solidFill>
                  <a:srgbClr val="FFFF00"/>
                </a:solidFill>
                <a:effectLst>
                  <a:outerShdw blurRad="38100" dist="38100" dir="2700000" algn="tl">
                    <a:srgbClr val="000000"/>
                  </a:outerShdw>
                </a:effectLst>
                <a:latin typeface="Comic Sans MS" pitchFamily="66" charset="0"/>
              </a:rPr>
              <a:t>Common Vocabulary</a:t>
            </a:r>
          </a:p>
          <a:p>
            <a:pPr lvl="2" eaLnBrk="1" hangingPunct="1">
              <a:defRPr/>
            </a:pPr>
            <a:r>
              <a:rPr lang="en-US" dirty="0" smtClean="0">
                <a:solidFill>
                  <a:schemeClr val="bg1"/>
                </a:solidFill>
                <a:effectLst>
                  <a:outerShdw blurRad="38100" dist="38100" dir="2700000" algn="tl">
                    <a:srgbClr val="000000"/>
                  </a:outerShdw>
                </a:effectLst>
              </a:rPr>
              <a:t>Students use words from the sim</a:t>
            </a:r>
          </a:p>
          <a:p>
            <a:pPr lvl="2" eaLnBrk="1" hangingPunct="1">
              <a:defRPr/>
            </a:pPr>
            <a:r>
              <a:rPr lang="en-US" dirty="0" smtClean="0">
                <a:solidFill>
                  <a:schemeClr val="bg1"/>
                </a:solidFill>
                <a:effectLst>
                  <a:outerShdw blurRad="38100" dist="38100" dir="2700000" algn="tl">
                    <a:srgbClr val="000000"/>
                  </a:outerShdw>
                </a:effectLst>
              </a:rPr>
              <a:t>Student shows what the words mean to them</a:t>
            </a:r>
          </a:p>
          <a:p>
            <a:pPr lvl="2" eaLnBrk="1" hangingPunct="1">
              <a:defRPr/>
            </a:pPr>
            <a:r>
              <a:rPr lang="en-US" dirty="0" smtClean="0">
                <a:solidFill>
                  <a:schemeClr val="bg1"/>
                </a:solidFill>
                <a:effectLst>
                  <a:outerShdw blurRad="38100" dist="38100" dir="2700000" algn="tl">
                    <a:srgbClr val="000000"/>
                  </a:outerShdw>
                </a:effectLst>
              </a:rPr>
              <a:t>If students don’t know the word, they use the sim to show the interviewer what they mean.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15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15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5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1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z="4000" b="1" smtClean="0">
                <a:solidFill>
                  <a:schemeClr val="bg1"/>
                </a:solidFill>
                <a:effectLst>
                  <a:outerShdw blurRad="38100" dist="38100" dir="2700000" algn="tl">
                    <a:srgbClr val="000000"/>
                  </a:outerShdw>
                </a:effectLst>
                <a:latin typeface="Tahoma" pitchFamily="34" charset="0"/>
              </a:rPr>
              <a:t>Unique Environment for Learning</a:t>
            </a:r>
          </a:p>
        </p:txBody>
      </p:sp>
      <p:sp>
        <p:nvSpPr>
          <p:cNvPr id="50179" name="Rectangle 3"/>
          <p:cNvSpPr>
            <a:spLocks noGrp="1" noChangeArrowheads="1"/>
          </p:cNvSpPr>
          <p:nvPr>
            <p:ph type="body" idx="1"/>
          </p:nvPr>
        </p:nvSpPr>
        <p:spPr>
          <a:xfrm>
            <a:off x="457200" y="1752600"/>
            <a:ext cx="8229600" cy="4876800"/>
          </a:xfrm>
        </p:spPr>
        <p:txBody>
          <a:bodyPr/>
          <a:lstStyle/>
          <a:p>
            <a:pPr eaLnBrk="1" hangingPunct="1">
              <a:defRPr/>
            </a:pPr>
            <a:r>
              <a:rPr lang="en-US" sz="2400" b="1" dirty="0" smtClean="0">
                <a:solidFill>
                  <a:schemeClr val="bg1"/>
                </a:solidFill>
                <a:effectLst>
                  <a:outerShdw blurRad="38100" dist="38100" dir="2700000" algn="tl">
                    <a:srgbClr val="000000"/>
                  </a:outerShdw>
                </a:effectLst>
              </a:rPr>
              <a:t>Student</a:t>
            </a:r>
          </a:p>
          <a:p>
            <a:pPr lvl="1" eaLnBrk="1" hangingPunct="1">
              <a:defRPr/>
            </a:pPr>
            <a:r>
              <a:rPr lang="en-US" sz="2400" dirty="0" smtClean="0">
                <a:solidFill>
                  <a:schemeClr val="bg1"/>
                </a:solidFill>
                <a:effectLst>
                  <a:outerShdw blurRad="38100" dist="38100" dir="2700000" algn="tl">
                    <a:srgbClr val="000000"/>
                  </a:outerShdw>
                </a:effectLst>
              </a:rPr>
              <a:t>Fun and Engaging (not too fun!)</a:t>
            </a:r>
          </a:p>
          <a:p>
            <a:pPr lvl="1" eaLnBrk="1" hangingPunct="1">
              <a:defRPr/>
            </a:pPr>
            <a:r>
              <a:rPr lang="en-US" sz="2400" dirty="0" smtClean="0">
                <a:solidFill>
                  <a:schemeClr val="bg1"/>
                </a:solidFill>
                <a:effectLst>
                  <a:outerShdw blurRad="38100" dist="38100" dir="2700000" algn="tl">
                    <a:srgbClr val="000000"/>
                  </a:outerShdw>
                </a:effectLst>
              </a:rPr>
              <a:t>Interactive and animated (simulate real equipment)</a:t>
            </a:r>
          </a:p>
          <a:p>
            <a:pPr lvl="1" eaLnBrk="1" hangingPunct="1">
              <a:defRPr/>
            </a:pPr>
            <a:r>
              <a:rPr lang="en-US" sz="2400" dirty="0" smtClean="0">
                <a:solidFill>
                  <a:schemeClr val="bg1"/>
                </a:solidFill>
                <a:effectLst>
                  <a:outerShdw blurRad="38100" dist="38100" dir="2700000" algn="tl">
                    <a:srgbClr val="000000"/>
                  </a:outerShdw>
                </a:effectLst>
              </a:rPr>
              <a:t>The Invisible is Visible</a:t>
            </a:r>
          </a:p>
          <a:p>
            <a:pPr lvl="1" eaLnBrk="1" hangingPunct="1">
              <a:defRPr/>
            </a:pPr>
            <a:r>
              <a:rPr lang="en-US" sz="2400" dirty="0" smtClean="0">
                <a:solidFill>
                  <a:schemeClr val="bg1"/>
                </a:solidFill>
                <a:effectLst>
                  <a:outerShdw blurRad="38100" dist="38100" dir="2700000" algn="tl">
                    <a:srgbClr val="000000"/>
                  </a:outerShdw>
                </a:effectLst>
              </a:rPr>
              <a:t>Multiple Representations (macro &amp; microscopic, graphs, math, counters etc…)</a:t>
            </a:r>
          </a:p>
          <a:p>
            <a:pPr lvl="1" eaLnBrk="1" hangingPunct="1">
              <a:defRPr/>
            </a:pPr>
            <a:r>
              <a:rPr lang="en-US" sz="2400" dirty="0" smtClean="0">
                <a:solidFill>
                  <a:schemeClr val="bg1"/>
                </a:solidFill>
                <a:effectLst>
                  <a:outerShdw blurRad="38100" dist="38100" dir="2700000" algn="tl">
                    <a:srgbClr val="000000"/>
                  </a:outerShdw>
                </a:effectLst>
                <a:latin typeface="+mj-lt"/>
              </a:rPr>
              <a:t>Minimal Guidance </a:t>
            </a:r>
            <a:r>
              <a:rPr lang="en-US" sz="2400" dirty="0" smtClean="0">
                <a:solidFill>
                  <a:schemeClr val="bg1"/>
                </a:solidFill>
                <a:effectLst>
                  <a:outerShdw blurRad="38100" dist="38100" dir="2700000" algn="tl">
                    <a:srgbClr val="000000"/>
                  </a:outerShdw>
                </a:effectLst>
              </a:rPr>
              <a:t>(text, external), but nonzero!</a:t>
            </a:r>
          </a:p>
          <a:p>
            <a:pPr lvl="1" eaLnBrk="1" hangingPunct="1">
              <a:defRPr/>
            </a:pPr>
            <a:r>
              <a:rPr lang="en-US" sz="2400" b="1" dirty="0" smtClean="0">
                <a:solidFill>
                  <a:srgbClr val="FFFF00"/>
                </a:solidFill>
                <a:effectLst>
                  <a:outerShdw blurRad="38100" dist="38100" dir="2700000" algn="tl">
                    <a:srgbClr val="000000"/>
                  </a:outerShdw>
                </a:effectLst>
                <a:latin typeface="Comic Sans MS" pitchFamily="66" charset="0"/>
              </a:rPr>
              <a:t>Balanced Challenges </a:t>
            </a:r>
            <a:r>
              <a:rPr lang="en-US" sz="2400" dirty="0" smtClean="0">
                <a:solidFill>
                  <a:schemeClr val="bg1"/>
                </a:solidFill>
                <a:effectLst>
                  <a:outerShdw blurRad="38100" dist="38100" dir="2700000" algn="tl">
                    <a:srgbClr val="000000"/>
                  </a:outerShdw>
                </a:effectLst>
              </a:rPr>
              <a:t>– little puzzles and clues</a:t>
            </a:r>
          </a:p>
          <a:p>
            <a:pPr lvl="2" eaLnBrk="1" hangingPunct="1">
              <a:defRPr/>
            </a:pPr>
            <a:r>
              <a:rPr lang="en-US" dirty="0" smtClean="0">
                <a:solidFill>
                  <a:schemeClr val="bg1"/>
                </a:solidFill>
                <a:effectLst>
                  <a:outerShdw blurRad="38100" dist="38100" dir="2700000" algn="tl">
                    <a:srgbClr val="000000"/>
                  </a:outerShdw>
                </a:effectLst>
              </a:rPr>
              <a:t>attainable, build up to understanding the underlying concept.</a:t>
            </a:r>
          </a:p>
        </p:txBody>
      </p:sp>
      <p:pic>
        <p:nvPicPr>
          <p:cNvPr id="50180" name="Picture 4" descr="Sim preview image">
            <a:hlinkClick r:id="rId3"/>
          </p:cNvPr>
          <p:cNvPicPr>
            <a:picLocks noChangeAspect="1" noChangeArrowheads="1"/>
          </p:cNvPicPr>
          <p:nvPr/>
        </p:nvPicPr>
        <p:blipFill>
          <a:blip r:embed="rId4"/>
          <a:srcRect/>
          <a:stretch>
            <a:fillRect/>
          </a:stretch>
        </p:blipFill>
        <p:spPr bwMode="auto">
          <a:xfrm>
            <a:off x="7772400" y="1752600"/>
            <a:ext cx="800100" cy="600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sz="4000" b="1" dirty="0" smtClean="0">
                <a:solidFill>
                  <a:schemeClr val="bg1"/>
                </a:solidFill>
                <a:effectLst>
                  <a:outerShdw blurRad="38100" dist="38100" dir="2700000" algn="tl">
                    <a:srgbClr val="000000"/>
                  </a:outerShdw>
                </a:effectLst>
                <a:latin typeface="Tahoma" pitchFamily="34" charset="0"/>
              </a:rPr>
              <a:t>Unique Environment for Learning</a:t>
            </a:r>
          </a:p>
        </p:txBody>
      </p:sp>
      <p:sp>
        <p:nvSpPr>
          <p:cNvPr id="53251" name="Rectangle 3"/>
          <p:cNvSpPr>
            <a:spLocks noGrp="1" noChangeArrowheads="1"/>
          </p:cNvSpPr>
          <p:nvPr>
            <p:ph type="body" idx="1"/>
          </p:nvPr>
        </p:nvSpPr>
        <p:spPr>
          <a:xfrm>
            <a:off x="457200" y="1752600"/>
            <a:ext cx="8229600" cy="4876800"/>
          </a:xfrm>
        </p:spPr>
        <p:txBody>
          <a:bodyPr/>
          <a:lstStyle/>
          <a:p>
            <a:pPr eaLnBrk="1" hangingPunct="1">
              <a:defRPr/>
            </a:pPr>
            <a:r>
              <a:rPr lang="en-US" sz="2400" b="1" smtClean="0">
                <a:solidFill>
                  <a:schemeClr val="bg1"/>
                </a:solidFill>
                <a:effectLst>
                  <a:outerShdw blurRad="38100" dist="38100" dir="2700000" algn="tl">
                    <a:srgbClr val="000000"/>
                  </a:outerShdw>
                </a:effectLst>
              </a:rPr>
              <a:t>Student</a:t>
            </a:r>
            <a:endParaRPr lang="en-US" sz="2800" smtClean="0">
              <a:solidFill>
                <a:schemeClr val="bg1"/>
              </a:solidFill>
              <a:effectLst>
                <a:outerShdw blurRad="38100" dist="38100" dir="2700000" algn="tl">
                  <a:srgbClr val="000000"/>
                </a:outerShdw>
              </a:effectLst>
            </a:endParaRPr>
          </a:p>
          <a:p>
            <a:pPr lvl="1" eaLnBrk="1" hangingPunct="1">
              <a:defRPr/>
            </a:pPr>
            <a:endParaRPr lang="en-US" sz="800" smtClean="0">
              <a:solidFill>
                <a:schemeClr val="bg1"/>
              </a:solidFill>
              <a:effectLst>
                <a:outerShdw blurRad="38100" dist="38100" dir="2700000" algn="tl">
                  <a:srgbClr val="000000"/>
                </a:outerShdw>
              </a:effectLst>
            </a:endParaRPr>
          </a:p>
          <a:p>
            <a:pPr lvl="1" eaLnBrk="1" hangingPunct="1">
              <a:defRPr/>
            </a:pPr>
            <a:r>
              <a:rPr lang="en-US" sz="2400" smtClean="0">
                <a:solidFill>
                  <a:schemeClr val="bg1"/>
                </a:solidFill>
                <a:effectLst>
                  <a:outerShdw blurRad="38100" dist="38100" dir="2700000" algn="tl">
                    <a:srgbClr val="000000"/>
                  </a:outerShdw>
                </a:effectLst>
              </a:rPr>
              <a:t>Exploration via their </a:t>
            </a:r>
            <a:r>
              <a:rPr lang="en-US" sz="2400" b="1" smtClean="0">
                <a:solidFill>
                  <a:srgbClr val="FFFF00"/>
                </a:solidFill>
                <a:effectLst>
                  <a:outerShdw blurRad="38100" dist="38100" dir="2700000" algn="tl">
                    <a:srgbClr val="000000"/>
                  </a:outerShdw>
                </a:effectLst>
                <a:latin typeface="Comic Sans MS" pitchFamily="66" charset="0"/>
              </a:rPr>
              <a:t>own questioning</a:t>
            </a:r>
          </a:p>
          <a:p>
            <a:pPr lvl="1" eaLnBrk="1" hangingPunct="1">
              <a:defRPr/>
            </a:pPr>
            <a:endParaRPr lang="en-US" sz="800" smtClean="0">
              <a:solidFill>
                <a:schemeClr val="bg1"/>
              </a:solidFill>
              <a:effectLst>
                <a:outerShdw blurRad="38100" dist="38100" dir="2700000" algn="tl">
                  <a:srgbClr val="000000"/>
                </a:outerShdw>
              </a:effectLst>
            </a:endParaRPr>
          </a:p>
          <a:p>
            <a:pPr lvl="1" eaLnBrk="1" hangingPunct="1">
              <a:defRPr/>
            </a:pPr>
            <a:r>
              <a:rPr lang="en-US" sz="2400" smtClean="0">
                <a:solidFill>
                  <a:schemeClr val="bg1"/>
                </a:solidFill>
                <a:effectLst>
                  <a:outerShdw blurRad="38100" dist="38100" dir="2700000" algn="tl">
                    <a:srgbClr val="000000"/>
                  </a:outerShdw>
                </a:effectLst>
              </a:rPr>
              <a:t>Look for what is missing and investigate</a:t>
            </a:r>
          </a:p>
          <a:p>
            <a:pPr lvl="1" eaLnBrk="1" hangingPunct="1">
              <a:defRPr/>
            </a:pPr>
            <a:endParaRPr lang="en-US" sz="800" smtClean="0">
              <a:solidFill>
                <a:schemeClr val="bg1"/>
              </a:solidFill>
              <a:effectLst>
                <a:outerShdw blurRad="38100" dist="38100" dir="2700000" algn="tl">
                  <a:srgbClr val="000000"/>
                </a:outerShdw>
              </a:effectLst>
            </a:endParaRPr>
          </a:p>
          <a:p>
            <a:pPr lvl="1" eaLnBrk="1" hangingPunct="1">
              <a:defRPr/>
            </a:pPr>
            <a:r>
              <a:rPr lang="en-US" sz="2400" smtClean="0">
                <a:solidFill>
                  <a:schemeClr val="bg1"/>
                </a:solidFill>
                <a:effectLst>
                  <a:outerShdw blurRad="38100" dist="38100" dir="2700000" algn="tl">
                    <a:srgbClr val="000000"/>
                  </a:outerShdw>
                </a:effectLst>
              </a:rPr>
              <a:t>Development of Expert-like Framework </a:t>
            </a:r>
          </a:p>
          <a:p>
            <a:pPr lvl="1" eaLnBrk="1" hangingPunct="1">
              <a:defRPr/>
            </a:pPr>
            <a:endParaRPr lang="en-US" sz="800" smtClean="0">
              <a:solidFill>
                <a:schemeClr val="bg1"/>
              </a:solidFill>
              <a:effectLst>
                <a:outerShdw blurRad="38100" dist="38100" dir="2700000" algn="tl">
                  <a:srgbClr val="000000"/>
                </a:outerShdw>
              </a:effectLst>
            </a:endParaRPr>
          </a:p>
          <a:p>
            <a:pPr lvl="1" eaLnBrk="1" hangingPunct="1">
              <a:defRPr/>
            </a:pPr>
            <a:r>
              <a:rPr lang="en-US" sz="2400" smtClean="0">
                <a:solidFill>
                  <a:schemeClr val="bg1"/>
                </a:solidFill>
                <a:effectLst>
                  <a:outerShdw blurRad="38100" dist="38100" dir="2700000" algn="tl">
                    <a:srgbClr val="000000"/>
                  </a:outerShdw>
                </a:effectLst>
              </a:rPr>
              <a:t>Knowledge has more connections and common </a:t>
            </a:r>
            <a:r>
              <a:rPr lang="en-US" sz="2400" b="1" smtClean="0">
                <a:solidFill>
                  <a:srgbClr val="FFFF00"/>
                </a:solidFill>
                <a:effectLst>
                  <a:outerShdw blurRad="38100" dist="38100" dir="2700000" algn="tl">
                    <a:srgbClr val="000000"/>
                  </a:outerShdw>
                </a:effectLst>
                <a:latin typeface="Comic Sans MS" pitchFamily="66" charset="0"/>
              </a:rPr>
              <a:t>visualization</a:t>
            </a:r>
            <a:endParaRPr lang="en-US" b="1" smtClean="0">
              <a:solidFill>
                <a:srgbClr val="FFFF00"/>
              </a:solidFill>
              <a:effectLst>
                <a:outerShdw blurRad="38100" dist="38100" dir="2700000" algn="tl">
                  <a:srgbClr val="000000"/>
                </a:outerShdw>
              </a:effectLst>
              <a:latin typeface="Comic Sans MS" pitchFamily="66" charset="0"/>
            </a:endParaRPr>
          </a:p>
        </p:txBody>
      </p:sp>
      <p:sp>
        <p:nvSpPr>
          <p:cNvPr id="4" name="TextBox 3"/>
          <p:cNvSpPr txBox="1">
            <a:spLocks noChangeArrowheads="1"/>
          </p:cNvSpPr>
          <p:nvPr/>
        </p:nvSpPr>
        <p:spPr bwMode="auto">
          <a:xfrm>
            <a:off x="1752600" y="5334000"/>
            <a:ext cx="3306763" cy="523875"/>
          </a:xfrm>
          <a:prstGeom prst="rect">
            <a:avLst/>
          </a:prstGeom>
          <a:noFill/>
          <a:ln w="9525">
            <a:noFill/>
            <a:miter lim="800000"/>
            <a:headEnd/>
            <a:tailEnd/>
          </a:ln>
        </p:spPr>
        <p:txBody>
          <a:bodyPr wrap="none">
            <a:spAutoFit/>
          </a:bodyPr>
          <a:lstStyle/>
          <a:p>
            <a:r>
              <a:rPr lang="en-US" i="1">
                <a:solidFill>
                  <a:srgbClr val="FFFF00"/>
                </a:solidFill>
              </a:rPr>
              <a:t>ideal for all learning</a:t>
            </a:r>
            <a:endParaRPr lang="en-CA" i="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1">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2209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Tahoma" pitchFamily="34" charset="0"/>
                <a:ea typeface="+mj-ea"/>
                <a:cs typeface="+mj-cs"/>
              </a:rPr>
              <a:t>What are your research</a:t>
            </a:r>
            <a:r>
              <a:rPr kumimoji="0" lang="en-US" sz="4000" b="1" i="0" u="none" strike="noStrike" kern="0" cap="none" spc="0" normalizeH="0" noProof="0" dirty="0" smtClean="0">
                <a:ln>
                  <a:noFill/>
                </a:ln>
                <a:solidFill>
                  <a:schemeClr val="bg1"/>
                </a:solidFill>
                <a:effectLst>
                  <a:outerShdw blurRad="38100" dist="38100" dir="2700000" algn="tl">
                    <a:srgbClr val="000000"/>
                  </a:outerShdw>
                </a:effectLst>
                <a:uLnTx/>
                <a:uFillTx/>
                <a:latin typeface="Tahoma" pitchFamily="34" charset="0"/>
                <a:ea typeface="+mj-ea"/>
                <a:cs typeface="+mj-cs"/>
              </a:rPr>
              <a:t> questions?</a:t>
            </a:r>
            <a:endParaRPr kumimoji="0" lang="en-US" sz="40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Tahoma" pitchFamily="34" charset="0"/>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517376" y="2133600"/>
            <a:ext cx="7086600" cy="769441"/>
          </a:xfrm>
          <a:prstGeom prst="rect">
            <a:avLst/>
          </a:prstGeom>
          <a:noFill/>
          <a:ln w="9525">
            <a:noFill/>
            <a:miter lim="800000"/>
            <a:headEnd/>
            <a:tailEnd/>
          </a:ln>
          <a:effectLst/>
        </p:spPr>
        <p:txBody>
          <a:bodyPr anchor="ctr">
            <a:spAutoFit/>
          </a:bodyPr>
          <a:lstStyle/>
          <a:p>
            <a:pPr eaLnBrk="0" hangingPunct="0"/>
            <a:r>
              <a:rPr lang="en-US" sz="2200" dirty="0" smtClean="0">
                <a:solidFill>
                  <a:schemeClr val="bg1"/>
                </a:solidFill>
                <a:latin typeface="Comic Sans MS" pitchFamily="66" charset="0"/>
              </a:rPr>
              <a:t>Two questions were asked about the velocity of different points on the string.</a:t>
            </a:r>
            <a:endParaRPr lang="en-US" sz="2200" dirty="0">
              <a:solidFill>
                <a:srgbClr val="00FF00"/>
              </a:solidFill>
              <a:effectLst>
                <a:outerShdw blurRad="38100" dist="38100" dir="2700000" algn="tl">
                  <a:srgbClr val="000000"/>
                </a:outerShdw>
              </a:effectLst>
              <a:latin typeface="Comic Sans MS" pitchFamily="66" charset="0"/>
            </a:endParaRPr>
          </a:p>
        </p:txBody>
      </p:sp>
      <p:grpSp>
        <p:nvGrpSpPr>
          <p:cNvPr id="2" name="Group 3"/>
          <p:cNvGrpSpPr>
            <a:grpSpLocks/>
          </p:cNvGrpSpPr>
          <p:nvPr/>
        </p:nvGrpSpPr>
        <p:grpSpPr bwMode="auto">
          <a:xfrm>
            <a:off x="645688" y="2883576"/>
            <a:ext cx="7129463" cy="1163638"/>
            <a:chOff x="384" y="1200"/>
            <a:chExt cx="4491" cy="733"/>
          </a:xfrm>
        </p:grpSpPr>
        <p:sp>
          <p:nvSpPr>
            <p:cNvPr id="34820" name="Line 4"/>
            <p:cNvSpPr>
              <a:spLocks noChangeShapeType="1"/>
            </p:cNvSpPr>
            <p:nvPr/>
          </p:nvSpPr>
          <p:spPr bwMode="auto">
            <a:xfrm flipV="1">
              <a:off x="384" y="1213"/>
              <a:ext cx="0" cy="649"/>
            </a:xfrm>
            <a:prstGeom prst="line">
              <a:avLst/>
            </a:prstGeom>
            <a:noFill/>
            <a:ln w="28575">
              <a:solidFill>
                <a:schemeClr val="bg1"/>
              </a:solidFill>
              <a:round/>
              <a:headEnd/>
              <a:tailEnd/>
            </a:ln>
          </p:spPr>
          <p:txBody>
            <a:bodyPr/>
            <a:lstStyle/>
            <a:p>
              <a:endParaRPr lang="en-US"/>
            </a:p>
          </p:txBody>
        </p:sp>
        <p:sp>
          <p:nvSpPr>
            <p:cNvPr id="34821" name="Line 5"/>
            <p:cNvSpPr>
              <a:spLocks noChangeShapeType="1"/>
            </p:cNvSpPr>
            <p:nvPr/>
          </p:nvSpPr>
          <p:spPr bwMode="auto">
            <a:xfrm flipV="1">
              <a:off x="402" y="1565"/>
              <a:ext cx="2947" cy="7"/>
            </a:xfrm>
            <a:prstGeom prst="line">
              <a:avLst/>
            </a:prstGeom>
            <a:noFill/>
            <a:ln w="38100">
              <a:solidFill>
                <a:schemeClr val="bg1"/>
              </a:solidFill>
              <a:round/>
              <a:headEnd/>
              <a:tailEnd/>
            </a:ln>
          </p:spPr>
          <p:txBody>
            <a:bodyPr/>
            <a:lstStyle/>
            <a:p>
              <a:endParaRPr lang="en-US"/>
            </a:p>
          </p:txBody>
        </p:sp>
        <p:grpSp>
          <p:nvGrpSpPr>
            <p:cNvPr id="3" name="Group 6"/>
            <p:cNvGrpSpPr>
              <a:grpSpLocks/>
            </p:cNvGrpSpPr>
            <p:nvPr/>
          </p:nvGrpSpPr>
          <p:grpSpPr bwMode="auto">
            <a:xfrm>
              <a:off x="393" y="1391"/>
              <a:ext cx="1968" cy="345"/>
              <a:chOff x="3727" y="1952"/>
              <a:chExt cx="4089" cy="1325"/>
            </a:xfrm>
          </p:grpSpPr>
          <p:grpSp>
            <p:nvGrpSpPr>
              <p:cNvPr id="4" name="Group 7"/>
              <p:cNvGrpSpPr>
                <a:grpSpLocks/>
              </p:cNvGrpSpPr>
              <p:nvPr/>
            </p:nvGrpSpPr>
            <p:grpSpPr bwMode="auto">
              <a:xfrm>
                <a:off x="3727" y="1952"/>
                <a:ext cx="2039" cy="1325"/>
                <a:chOff x="3727" y="1952"/>
                <a:chExt cx="2039" cy="1325"/>
              </a:xfrm>
            </p:grpSpPr>
            <p:sp>
              <p:nvSpPr>
                <p:cNvPr id="34824" name="Arc 8"/>
                <p:cNvSpPr>
                  <a:spLocks/>
                </p:cNvSpPr>
                <p:nvPr/>
              </p:nvSpPr>
              <p:spPr bwMode="auto">
                <a:xfrm>
                  <a:off x="3727" y="1952"/>
                  <a:ext cx="1014" cy="1225"/>
                </a:xfrm>
                <a:custGeom>
                  <a:avLst/>
                  <a:gdLst>
                    <a:gd name="G0" fmla="+- 19049 0 0"/>
                    <a:gd name="G1" fmla="+- 21600 0 0"/>
                    <a:gd name="G2" fmla="+- 21600 0 0"/>
                    <a:gd name="T0" fmla="*/ 0 w 38060"/>
                    <a:gd name="T1" fmla="*/ 11416 h 21600"/>
                    <a:gd name="T2" fmla="*/ 38060 w 38060"/>
                    <a:gd name="T3" fmla="*/ 11346 h 21600"/>
                    <a:gd name="T4" fmla="*/ 19049 w 38060"/>
                    <a:gd name="T5" fmla="*/ 21600 h 21600"/>
                  </a:gdLst>
                  <a:ahLst/>
                  <a:cxnLst>
                    <a:cxn ang="0">
                      <a:pos x="T0" y="T1"/>
                    </a:cxn>
                    <a:cxn ang="0">
                      <a:pos x="T2" y="T3"/>
                    </a:cxn>
                    <a:cxn ang="0">
                      <a:pos x="T4" y="T5"/>
                    </a:cxn>
                  </a:cxnLst>
                  <a:rect l="0" t="0" r="r" b="b"/>
                  <a:pathLst>
                    <a:path w="38060" h="21600" fill="none" extrusionOk="0">
                      <a:moveTo>
                        <a:pt x="0" y="11416"/>
                      </a:moveTo>
                      <a:cubicBezTo>
                        <a:pt x="3757" y="4388"/>
                        <a:pt x="11079" y="-1"/>
                        <a:pt x="19049" y="0"/>
                      </a:cubicBezTo>
                      <a:cubicBezTo>
                        <a:pt x="26989" y="0"/>
                        <a:pt x="34290" y="4357"/>
                        <a:pt x="38059" y="11346"/>
                      </a:cubicBezTo>
                    </a:path>
                    <a:path w="38060" h="21600" stroke="0" extrusionOk="0">
                      <a:moveTo>
                        <a:pt x="0" y="11416"/>
                      </a:moveTo>
                      <a:cubicBezTo>
                        <a:pt x="3757" y="4388"/>
                        <a:pt x="11079" y="-1"/>
                        <a:pt x="19049" y="0"/>
                      </a:cubicBezTo>
                      <a:cubicBezTo>
                        <a:pt x="26989" y="0"/>
                        <a:pt x="34290" y="4357"/>
                        <a:pt x="38059" y="11346"/>
                      </a:cubicBezTo>
                      <a:lnTo>
                        <a:pt x="19049" y="21600"/>
                      </a:lnTo>
                      <a:close/>
                    </a:path>
                  </a:pathLst>
                </a:custGeom>
                <a:noFill/>
                <a:ln w="28575">
                  <a:solidFill>
                    <a:schemeClr val="bg1"/>
                  </a:solidFill>
                  <a:round/>
                  <a:headEnd/>
                  <a:tailEnd/>
                </a:ln>
              </p:spPr>
              <p:txBody>
                <a:bodyPr/>
                <a:lstStyle/>
                <a:p>
                  <a:endParaRPr lang="en-US"/>
                </a:p>
              </p:txBody>
            </p:sp>
            <p:sp>
              <p:nvSpPr>
                <p:cNvPr id="34825" name="Arc 9"/>
                <p:cNvSpPr>
                  <a:spLocks/>
                </p:cNvSpPr>
                <p:nvPr/>
              </p:nvSpPr>
              <p:spPr bwMode="auto">
                <a:xfrm flipV="1">
                  <a:off x="4752" y="2052"/>
                  <a:ext cx="1014" cy="1225"/>
                </a:xfrm>
                <a:custGeom>
                  <a:avLst/>
                  <a:gdLst>
                    <a:gd name="G0" fmla="+- 19049 0 0"/>
                    <a:gd name="G1" fmla="+- 21600 0 0"/>
                    <a:gd name="G2" fmla="+- 21600 0 0"/>
                    <a:gd name="T0" fmla="*/ 0 w 38060"/>
                    <a:gd name="T1" fmla="*/ 11416 h 21600"/>
                    <a:gd name="T2" fmla="*/ 38060 w 38060"/>
                    <a:gd name="T3" fmla="*/ 11346 h 21600"/>
                    <a:gd name="T4" fmla="*/ 19049 w 38060"/>
                    <a:gd name="T5" fmla="*/ 21600 h 21600"/>
                  </a:gdLst>
                  <a:ahLst/>
                  <a:cxnLst>
                    <a:cxn ang="0">
                      <a:pos x="T0" y="T1"/>
                    </a:cxn>
                    <a:cxn ang="0">
                      <a:pos x="T2" y="T3"/>
                    </a:cxn>
                    <a:cxn ang="0">
                      <a:pos x="T4" y="T5"/>
                    </a:cxn>
                  </a:cxnLst>
                  <a:rect l="0" t="0" r="r" b="b"/>
                  <a:pathLst>
                    <a:path w="38060" h="21600" fill="none" extrusionOk="0">
                      <a:moveTo>
                        <a:pt x="0" y="11416"/>
                      </a:moveTo>
                      <a:cubicBezTo>
                        <a:pt x="3757" y="4388"/>
                        <a:pt x="11079" y="-1"/>
                        <a:pt x="19049" y="0"/>
                      </a:cubicBezTo>
                      <a:cubicBezTo>
                        <a:pt x="26989" y="0"/>
                        <a:pt x="34290" y="4357"/>
                        <a:pt x="38059" y="11346"/>
                      </a:cubicBezTo>
                    </a:path>
                    <a:path w="38060" h="21600" stroke="0" extrusionOk="0">
                      <a:moveTo>
                        <a:pt x="0" y="11416"/>
                      </a:moveTo>
                      <a:cubicBezTo>
                        <a:pt x="3757" y="4388"/>
                        <a:pt x="11079" y="-1"/>
                        <a:pt x="19049" y="0"/>
                      </a:cubicBezTo>
                      <a:cubicBezTo>
                        <a:pt x="26989" y="0"/>
                        <a:pt x="34290" y="4357"/>
                        <a:pt x="38059" y="11346"/>
                      </a:cubicBezTo>
                      <a:lnTo>
                        <a:pt x="19049" y="21600"/>
                      </a:lnTo>
                      <a:close/>
                    </a:path>
                  </a:pathLst>
                </a:custGeom>
                <a:noFill/>
                <a:ln w="28575">
                  <a:solidFill>
                    <a:schemeClr val="bg1"/>
                  </a:solidFill>
                  <a:round/>
                  <a:headEnd/>
                  <a:tailEnd/>
                </a:ln>
              </p:spPr>
              <p:txBody>
                <a:bodyPr/>
                <a:lstStyle/>
                <a:p>
                  <a:endParaRPr lang="en-US"/>
                </a:p>
              </p:txBody>
            </p:sp>
          </p:grpSp>
          <p:grpSp>
            <p:nvGrpSpPr>
              <p:cNvPr id="5" name="Group 10"/>
              <p:cNvGrpSpPr>
                <a:grpSpLocks/>
              </p:cNvGrpSpPr>
              <p:nvPr/>
            </p:nvGrpSpPr>
            <p:grpSpPr bwMode="auto">
              <a:xfrm>
                <a:off x="5777" y="1952"/>
                <a:ext cx="2039" cy="1325"/>
                <a:chOff x="3727" y="1952"/>
                <a:chExt cx="2039" cy="1325"/>
              </a:xfrm>
            </p:grpSpPr>
            <p:sp>
              <p:nvSpPr>
                <p:cNvPr id="34827" name="Arc 11"/>
                <p:cNvSpPr>
                  <a:spLocks/>
                </p:cNvSpPr>
                <p:nvPr/>
              </p:nvSpPr>
              <p:spPr bwMode="auto">
                <a:xfrm>
                  <a:off x="3727" y="1952"/>
                  <a:ext cx="1014" cy="1225"/>
                </a:xfrm>
                <a:custGeom>
                  <a:avLst/>
                  <a:gdLst>
                    <a:gd name="G0" fmla="+- 19049 0 0"/>
                    <a:gd name="G1" fmla="+- 21600 0 0"/>
                    <a:gd name="G2" fmla="+- 21600 0 0"/>
                    <a:gd name="T0" fmla="*/ 0 w 38060"/>
                    <a:gd name="T1" fmla="*/ 11416 h 21600"/>
                    <a:gd name="T2" fmla="*/ 38060 w 38060"/>
                    <a:gd name="T3" fmla="*/ 11346 h 21600"/>
                    <a:gd name="T4" fmla="*/ 19049 w 38060"/>
                    <a:gd name="T5" fmla="*/ 21600 h 21600"/>
                  </a:gdLst>
                  <a:ahLst/>
                  <a:cxnLst>
                    <a:cxn ang="0">
                      <a:pos x="T0" y="T1"/>
                    </a:cxn>
                    <a:cxn ang="0">
                      <a:pos x="T2" y="T3"/>
                    </a:cxn>
                    <a:cxn ang="0">
                      <a:pos x="T4" y="T5"/>
                    </a:cxn>
                  </a:cxnLst>
                  <a:rect l="0" t="0" r="r" b="b"/>
                  <a:pathLst>
                    <a:path w="38060" h="21600" fill="none" extrusionOk="0">
                      <a:moveTo>
                        <a:pt x="0" y="11416"/>
                      </a:moveTo>
                      <a:cubicBezTo>
                        <a:pt x="3757" y="4388"/>
                        <a:pt x="11079" y="-1"/>
                        <a:pt x="19049" y="0"/>
                      </a:cubicBezTo>
                      <a:cubicBezTo>
                        <a:pt x="26989" y="0"/>
                        <a:pt x="34290" y="4357"/>
                        <a:pt x="38059" y="11346"/>
                      </a:cubicBezTo>
                    </a:path>
                    <a:path w="38060" h="21600" stroke="0" extrusionOk="0">
                      <a:moveTo>
                        <a:pt x="0" y="11416"/>
                      </a:moveTo>
                      <a:cubicBezTo>
                        <a:pt x="3757" y="4388"/>
                        <a:pt x="11079" y="-1"/>
                        <a:pt x="19049" y="0"/>
                      </a:cubicBezTo>
                      <a:cubicBezTo>
                        <a:pt x="26989" y="0"/>
                        <a:pt x="34290" y="4357"/>
                        <a:pt x="38059" y="11346"/>
                      </a:cubicBezTo>
                      <a:lnTo>
                        <a:pt x="19049" y="21600"/>
                      </a:lnTo>
                      <a:close/>
                    </a:path>
                  </a:pathLst>
                </a:custGeom>
                <a:noFill/>
                <a:ln w="28575">
                  <a:solidFill>
                    <a:schemeClr val="bg1"/>
                  </a:solidFill>
                  <a:round/>
                  <a:headEnd/>
                  <a:tailEnd/>
                </a:ln>
              </p:spPr>
              <p:txBody>
                <a:bodyPr/>
                <a:lstStyle/>
                <a:p>
                  <a:endParaRPr lang="en-US"/>
                </a:p>
              </p:txBody>
            </p:sp>
            <p:sp>
              <p:nvSpPr>
                <p:cNvPr id="34828" name="Arc 12"/>
                <p:cNvSpPr>
                  <a:spLocks/>
                </p:cNvSpPr>
                <p:nvPr/>
              </p:nvSpPr>
              <p:spPr bwMode="auto">
                <a:xfrm flipV="1">
                  <a:off x="4752" y="2052"/>
                  <a:ext cx="1014" cy="1225"/>
                </a:xfrm>
                <a:custGeom>
                  <a:avLst/>
                  <a:gdLst>
                    <a:gd name="G0" fmla="+- 19049 0 0"/>
                    <a:gd name="G1" fmla="+- 21600 0 0"/>
                    <a:gd name="G2" fmla="+- 21600 0 0"/>
                    <a:gd name="T0" fmla="*/ 0 w 38060"/>
                    <a:gd name="T1" fmla="*/ 11416 h 21600"/>
                    <a:gd name="T2" fmla="*/ 38060 w 38060"/>
                    <a:gd name="T3" fmla="*/ 11346 h 21600"/>
                    <a:gd name="T4" fmla="*/ 19049 w 38060"/>
                    <a:gd name="T5" fmla="*/ 21600 h 21600"/>
                  </a:gdLst>
                  <a:ahLst/>
                  <a:cxnLst>
                    <a:cxn ang="0">
                      <a:pos x="T0" y="T1"/>
                    </a:cxn>
                    <a:cxn ang="0">
                      <a:pos x="T2" y="T3"/>
                    </a:cxn>
                    <a:cxn ang="0">
                      <a:pos x="T4" y="T5"/>
                    </a:cxn>
                  </a:cxnLst>
                  <a:rect l="0" t="0" r="r" b="b"/>
                  <a:pathLst>
                    <a:path w="38060" h="21600" fill="none" extrusionOk="0">
                      <a:moveTo>
                        <a:pt x="0" y="11416"/>
                      </a:moveTo>
                      <a:cubicBezTo>
                        <a:pt x="3757" y="4388"/>
                        <a:pt x="11079" y="-1"/>
                        <a:pt x="19049" y="0"/>
                      </a:cubicBezTo>
                      <a:cubicBezTo>
                        <a:pt x="26989" y="0"/>
                        <a:pt x="34290" y="4357"/>
                        <a:pt x="38059" y="11346"/>
                      </a:cubicBezTo>
                    </a:path>
                    <a:path w="38060" h="21600" stroke="0" extrusionOk="0">
                      <a:moveTo>
                        <a:pt x="0" y="11416"/>
                      </a:moveTo>
                      <a:cubicBezTo>
                        <a:pt x="3757" y="4388"/>
                        <a:pt x="11079" y="-1"/>
                        <a:pt x="19049" y="0"/>
                      </a:cubicBezTo>
                      <a:cubicBezTo>
                        <a:pt x="26989" y="0"/>
                        <a:pt x="34290" y="4357"/>
                        <a:pt x="38059" y="11346"/>
                      </a:cubicBezTo>
                      <a:lnTo>
                        <a:pt x="19049" y="21600"/>
                      </a:lnTo>
                      <a:close/>
                    </a:path>
                  </a:pathLst>
                </a:custGeom>
                <a:noFill/>
                <a:ln w="28575">
                  <a:solidFill>
                    <a:schemeClr val="bg1"/>
                  </a:solidFill>
                  <a:round/>
                  <a:headEnd/>
                  <a:tailEnd/>
                </a:ln>
              </p:spPr>
              <p:txBody>
                <a:bodyPr/>
                <a:lstStyle/>
                <a:p>
                  <a:endParaRPr lang="en-US"/>
                </a:p>
              </p:txBody>
            </p:sp>
          </p:grpSp>
        </p:grpSp>
        <p:grpSp>
          <p:nvGrpSpPr>
            <p:cNvPr id="6" name="Group 13"/>
            <p:cNvGrpSpPr>
              <a:grpSpLocks/>
            </p:cNvGrpSpPr>
            <p:nvPr/>
          </p:nvGrpSpPr>
          <p:grpSpPr bwMode="auto">
            <a:xfrm>
              <a:off x="2368" y="1391"/>
              <a:ext cx="981" cy="345"/>
              <a:chOff x="3727" y="1952"/>
              <a:chExt cx="2039" cy="1325"/>
            </a:xfrm>
          </p:grpSpPr>
          <p:sp>
            <p:nvSpPr>
              <p:cNvPr id="34830" name="Arc 14"/>
              <p:cNvSpPr>
                <a:spLocks/>
              </p:cNvSpPr>
              <p:nvPr/>
            </p:nvSpPr>
            <p:spPr bwMode="auto">
              <a:xfrm>
                <a:off x="3727" y="1952"/>
                <a:ext cx="1014" cy="1225"/>
              </a:xfrm>
              <a:custGeom>
                <a:avLst/>
                <a:gdLst>
                  <a:gd name="G0" fmla="+- 19049 0 0"/>
                  <a:gd name="G1" fmla="+- 21600 0 0"/>
                  <a:gd name="G2" fmla="+- 21600 0 0"/>
                  <a:gd name="T0" fmla="*/ 0 w 38060"/>
                  <a:gd name="T1" fmla="*/ 11416 h 21600"/>
                  <a:gd name="T2" fmla="*/ 38060 w 38060"/>
                  <a:gd name="T3" fmla="*/ 11346 h 21600"/>
                  <a:gd name="T4" fmla="*/ 19049 w 38060"/>
                  <a:gd name="T5" fmla="*/ 21600 h 21600"/>
                </a:gdLst>
                <a:ahLst/>
                <a:cxnLst>
                  <a:cxn ang="0">
                    <a:pos x="T0" y="T1"/>
                  </a:cxn>
                  <a:cxn ang="0">
                    <a:pos x="T2" y="T3"/>
                  </a:cxn>
                  <a:cxn ang="0">
                    <a:pos x="T4" y="T5"/>
                  </a:cxn>
                </a:cxnLst>
                <a:rect l="0" t="0" r="r" b="b"/>
                <a:pathLst>
                  <a:path w="38060" h="21600" fill="none" extrusionOk="0">
                    <a:moveTo>
                      <a:pt x="0" y="11416"/>
                    </a:moveTo>
                    <a:cubicBezTo>
                      <a:pt x="3757" y="4388"/>
                      <a:pt x="11079" y="-1"/>
                      <a:pt x="19049" y="0"/>
                    </a:cubicBezTo>
                    <a:cubicBezTo>
                      <a:pt x="26989" y="0"/>
                      <a:pt x="34290" y="4357"/>
                      <a:pt x="38059" y="11346"/>
                    </a:cubicBezTo>
                  </a:path>
                  <a:path w="38060" h="21600" stroke="0" extrusionOk="0">
                    <a:moveTo>
                      <a:pt x="0" y="11416"/>
                    </a:moveTo>
                    <a:cubicBezTo>
                      <a:pt x="3757" y="4388"/>
                      <a:pt x="11079" y="-1"/>
                      <a:pt x="19049" y="0"/>
                    </a:cubicBezTo>
                    <a:cubicBezTo>
                      <a:pt x="26989" y="0"/>
                      <a:pt x="34290" y="4357"/>
                      <a:pt x="38059" y="11346"/>
                    </a:cubicBezTo>
                    <a:lnTo>
                      <a:pt x="19049" y="21600"/>
                    </a:lnTo>
                    <a:close/>
                  </a:path>
                </a:pathLst>
              </a:custGeom>
              <a:noFill/>
              <a:ln w="28575">
                <a:solidFill>
                  <a:schemeClr val="bg1"/>
                </a:solidFill>
                <a:round/>
                <a:headEnd/>
                <a:tailEnd/>
              </a:ln>
            </p:spPr>
            <p:txBody>
              <a:bodyPr/>
              <a:lstStyle/>
              <a:p>
                <a:endParaRPr lang="en-US"/>
              </a:p>
            </p:txBody>
          </p:sp>
          <p:sp>
            <p:nvSpPr>
              <p:cNvPr id="34831" name="Arc 15"/>
              <p:cNvSpPr>
                <a:spLocks/>
              </p:cNvSpPr>
              <p:nvPr/>
            </p:nvSpPr>
            <p:spPr bwMode="auto">
              <a:xfrm flipV="1">
                <a:off x="4752" y="2052"/>
                <a:ext cx="1014" cy="1225"/>
              </a:xfrm>
              <a:custGeom>
                <a:avLst/>
                <a:gdLst>
                  <a:gd name="G0" fmla="+- 19049 0 0"/>
                  <a:gd name="G1" fmla="+- 21600 0 0"/>
                  <a:gd name="G2" fmla="+- 21600 0 0"/>
                  <a:gd name="T0" fmla="*/ 0 w 38060"/>
                  <a:gd name="T1" fmla="*/ 11416 h 21600"/>
                  <a:gd name="T2" fmla="*/ 38060 w 38060"/>
                  <a:gd name="T3" fmla="*/ 11346 h 21600"/>
                  <a:gd name="T4" fmla="*/ 19049 w 38060"/>
                  <a:gd name="T5" fmla="*/ 21600 h 21600"/>
                </a:gdLst>
                <a:ahLst/>
                <a:cxnLst>
                  <a:cxn ang="0">
                    <a:pos x="T0" y="T1"/>
                  </a:cxn>
                  <a:cxn ang="0">
                    <a:pos x="T2" y="T3"/>
                  </a:cxn>
                  <a:cxn ang="0">
                    <a:pos x="T4" y="T5"/>
                  </a:cxn>
                </a:cxnLst>
                <a:rect l="0" t="0" r="r" b="b"/>
                <a:pathLst>
                  <a:path w="38060" h="21600" fill="none" extrusionOk="0">
                    <a:moveTo>
                      <a:pt x="0" y="11416"/>
                    </a:moveTo>
                    <a:cubicBezTo>
                      <a:pt x="3757" y="4388"/>
                      <a:pt x="11079" y="-1"/>
                      <a:pt x="19049" y="0"/>
                    </a:cubicBezTo>
                    <a:cubicBezTo>
                      <a:pt x="26989" y="0"/>
                      <a:pt x="34290" y="4357"/>
                      <a:pt x="38059" y="11346"/>
                    </a:cubicBezTo>
                  </a:path>
                  <a:path w="38060" h="21600" stroke="0" extrusionOk="0">
                    <a:moveTo>
                      <a:pt x="0" y="11416"/>
                    </a:moveTo>
                    <a:cubicBezTo>
                      <a:pt x="3757" y="4388"/>
                      <a:pt x="11079" y="-1"/>
                      <a:pt x="19049" y="0"/>
                    </a:cubicBezTo>
                    <a:cubicBezTo>
                      <a:pt x="26989" y="0"/>
                      <a:pt x="34290" y="4357"/>
                      <a:pt x="38059" y="11346"/>
                    </a:cubicBezTo>
                    <a:lnTo>
                      <a:pt x="19049" y="21600"/>
                    </a:lnTo>
                    <a:close/>
                  </a:path>
                </a:pathLst>
              </a:custGeom>
              <a:noFill/>
              <a:ln w="28575">
                <a:solidFill>
                  <a:schemeClr val="bg1"/>
                </a:solidFill>
                <a:round/>
                <a:headEnd/>
                <a:tailEnd/>
              </a:ln>
            </p:spPr>
            <p:txBody>
              <a:bodyPr/>
              <a:lstStyle/>
              <a:p>
                <a:endParaRPr lang="en-US"/>
              </a:p>
            </p:txBody>
          </p:sp>
        </p:grpSp>
        <p:grpSp>
          <p:nvGrpSpPr>
            <p:cNvPr id="7" name="Group 16"/>
            <p:cNvGrpSpPr>
              <a:grpSpLocks/>
            </p:cNvGrpSpPr>
            <p:nvPr/>
          </p:nvGrpSpPr>
          <p:grpSpPr bwMode="auto">
            <a:xfrm flipV="1">
              <a:off x="405" y="1391"/>
              <a:ext cx="1968" cy="345"/>
              <a:chOff x="3727" y="1952"/>
              <a:chExt cx="4089" cy="1325"/>
            </a:xfrm>
          </p:grpSpPr>
          <p:grpSp>
            <p:nvGrpSpPr>
              <p:cNvPr id="8" name="Group 17"/>
              <p:cNvGrpSpPr>
                <a:grpSpLocks/>
              </p:cNvGrpSpPr>
              <p:nvPr/>
            </p:nvGrpSpPr>
            <p:grpSpPr bwMode="auto">
              <a:xfrm>
                <a:off x="3727" y="1952"/>
                <a:ext cx="2039" cy="1325"/>
                <a:chOff x="3727" y="1952"/>
                <a:chExt cx="2039" cy="1325"/>
              </a:xfrm>
            </p:grpSpPr>
            <p:sp>
              <p:nvSpPr>
                <p:cNvPr id="34834" name="Arc 18"/>
                <p:cNvSpPr>
                  <a:spLocks/>
                </p:cNvSpPr>
                <p:nvPr/>
              </p:nvSpPr>
              <p:spPr bwMode="auto">
                <a:xfrm>
                  <a:off x="3727" y="1952"/>
                  <a:ext cx="1014" cy="1225"/>
                </a:xfrm>
                <a:custGeom>
                  <a:avLst/>
                  <a:gdLst>
                    <a:gd name="G0" fmla="+- 19049 0 0"/>
                    <a:gd name="G1" fmla="+- 21600 0 0"/>
                    <a:gd name="G2" fmla="+- 21600 0 0"/>
                    <a:gd name="T0" fmla="*/ 0 w 38060"/>
                    <a:gd name="T1" fmla="*/ 11416 h 21600"/>
                    <a:gd name="T2" fmla="*/ 38060 w 38060"/>
                    <a:gd name="T3" fmla="*/ 11346 h 21600"/>
                    <a:gd name="T4" fmla="*/ 19049 w 38060"/>
                    <a:gd name="T5" fmla="*/ 21600 h 21600"/>
                  </a:gdLst>
                  <a:ahLst/>
                  <a:cxnLst>
                    <a:cxn ang="0">
                      <a:pos x="T0" y="T1"/>
                    </a:cxn>
                    <a:cxn ang="0">
                      <a:pos x="T2" y="T3"/>
                    </a:cxn>
                    <a:cxn ang="0">
                      <a:pos x="T4" y="T5"/>
                    </a:cxn>
                  </a:cxnLst>
                  <a:rect l="0" t="0" r="r" b="b"/>
                  <a:pathLst>
                    <a:path w="38060" h="21600" fill="none" extrusionOk="0">
                      <a:moveTo>
                        <a:pt x="0" y="11416"/>
                      </a:moveTo>
                      <a:cubicBezTo>
                        <a:pt x="3757" y="4388"/>
                        <a:pt x="11079" y="-1"/>
                        <a:pt x="19049" y="0"/>
                      </a:cubicBezTo>
                      <a:cubicBezTo>
                        <a:pt x="26989" y="0"/>
                        <a:pt x="34290" y="4357"/>
                        <a:pt x="38059" y="11346"/>
                      </a:cubicBezTo>
                    </a:path>
                    <a:path w="38060" h="21600" stroke="0" extrusionOk="0">
                      <a:moveTo>
                        <a:pt x="0" y="11416"/>
                      </a:moveTo>
                      <a:cubicBezTo>
                        <a:pt x="3757" y="4388"/>
                        <a:pt x="11079" y="-1"/>
                        <a:pt x="19049" y="0"/>
                      </a:cubicBezTo>
                      <a:cubicBezTo>
                        <a:pt x="26989" y="0"/>
                        <a:pt x="34290" y="4357"/>
                        <a:pt x="38059" y="11346"/>
                      </a:cubicBezTo>
                      <a:lnTo>
                        <a:pt x="19049" y="21600"/>
                      </a:lnTo>
                      <a:close/>
                    </a:path>
                  </a:pathLst>
                </a:custGeom>
                <a:noFill/>
                <a:ln w="28575">
                  <a:solidFill>
                    <a:schemeClr val="bg1"/>
                  </a:solidFill>
                  <a:prstDash val="lgDash"/>
                  <a:round/>
                  <a:headEnd/>
                  <a:tailEnd/>
                </a:ln>
              </p:spPr>
              <p:txBody>
                <a:bodyPr/>
                <a:lstStyle/>
                <a:p>
                  <a:endParaRPr lang="en-US"/>
                </a:p>
              </p:txBody>
            </p:sp>
            <p:sp>
              <p:nvSpPr>
                <p:cNvPr id="34835" name="Arc 19"/>
                <p:cNvSpPr>
                  <a:spLocks/>
                </p:cNvSpPr>
                <p:nvPr/>
              </p:nvSpPr>
              <p:spPr bwMode="auto">
                <a:xfrm flipV="1">
                  <a:off x="4752" y="2052"/>
                  <a:ext cx="1014" cy="1225"/>
                </a:xfrm>
                <a:custGeom>
                  <a:avLst/>
                  <a:gdLst>
                    <a:gd name="G0" fmla="+- 19049 0 0"/>
                    <a:gd name="G1" fmla="+- 21600 0 0"/>
                    <a:gd name="G2" fmla="+- 21600 0 0"/>
                    <a:gd name="T0" fmla="*/ 0 w 38060"/>
                    <a:gd name="T1" fmla="*/ 11416 h 21600"/>
                    <a:gd name="T2" fmla="*/ 38060 w 38060"/>
                    <a:gd name="T3" fmla="*/ 11346 h 21600"/>
                    <a:gd name="T4" fmla="*/ 19049 w 38060"/>
                    <a:gd name="T5" fmla="*/ 21600 h 21600"/>
                  </a:gdLst>
                  <a:ahLst/>
                  <a:cxnLst>
                    <a:cxn ang="0">
                      <a:pos x="T0" y="T1"/>
                    </a:cxn>
                    <a:cxn ang="0">
                      <a:pos x="T2" y="T3"/>
                    </a:cxn>
                    <a:cxn ang="0">
                      <a:pos x="T4" y="T5"/>
                    </a:cxn>
                  </a:cxnLst>
                  <a:rect l="0" t="0" r="r" b="b"/>
                  <a:pathLst>
                    <a:path w="38060" h="21600" fill="none" extrusionOk="0">
                      <a:moveTo>
                        <a:pt x="0" y="11416"/>
                      </a:moveTo>
                      <a:cubicBezTo>
                        <a:pt x="3757" y="4388"/>
                        <a:pt x="11079" y="-1"/>
                        <a:pt x="19049" y="0"/>
                      </a:cubicBezTo>
                      <a:cubicBezTo>
                        <a:pt x="26989" y="0"/>
                        <a:pt x="34290" y="4357"/>
                        <a:pt x="38059" y="11346"/>
                      </a:cubicBezTo>
                    </a:path>
                    <a:path w="38060" h="21600" stroke="0" extrusionOk="0">
                      <a:moveTo>
                        <a:pt x="0" y="11416"/>
                      </a:moveTo>
                      <a:cubicBezTo>
                        <a:pt x="3757" y="4388"/>
                        <a:pt x="11079" y="-1"/>
                        <a:pt x="19049" y="0"/>
                      </a:cubicBezTo>
                      <a:cubicBezTo>
                        <a:pt x="26989" y="0"/>
                        <a:pt x="34290" y="4357"/>
                        <a:pt x="38059" y="11346"/>
                      </a:cubicBezTo>
                      <a:lnTo>
                        <a:pt x="19049" y="21600"/>
                      </a:lnTo>
                      <a:close/>
                    </a:path>
                  </a:pathLst>
                </a:custGeom>
                <a:noFill/>
                <a:ln w="28575">
                  <a:solidFill>
                    <a:schemeClr val="bg1"/>
                  </a:solidFill>
                  <a:prstDash val="lgDash"/>
                  <a:round/>
                  <a:headEnd/>
                  <a:tailEnd/>
                </a:ln>
              </p:spPr>
              <p:txBody>
                <a:bodyPr/>
                <a:lstStyle/>
                <a:p>
                  <a:endParaRPr lang="en-US"/>
                </a:p>
              </p:txBody>
            </p:sp>
          </p:grpSp>
          <p:grpSp>
            <p:nvGrpSpPr>
              <p:cNvPr id="9" name="Group 20"/>
              <p:cNvGrpSpPr>
                <a:grpSpLocks/>
              </p:cNvGrpSpPr>
              <p:nvPr/>
            </p:nvGrpSpPr>
            <p:grpSpPr bwMode="auto">
              <a:xfrm>
                <a:off x="5777" y="1952"/>
                <a:ext cx="2039" cy="1325"/>
                <a:chOff x="3727" y="1952"/>
                <a:chExt cx="2039" cy="1325"/>
              </a:xfrm>
            </p:grpSpPr>
            <p:sp>
              <p:nvSpPr>
                <p:cNvPr id="34837" name="Arc 21"/>
                <p:cNvSpPr>
                  <a:spLocks/>
                </p:cNvSpPr>
                <p:nvPr/>
              </p:nvSpPr>
              <p:spPr bwMode="auto">
                <a:xfrm>
                  <a:off x="3727" y="1952"/>
                  <a:ext cx="1014" cy="1225"/>
                </a:xfrm>
                <a:custGeom>
                  <a:avLst/>
                  <a:gdLst>
                    <a:gd name="G0" fmla="+- 19049 0 0"/>
                    <a:gd name="G1" fmla="+- 21600 0 0"/>
                    <a:gd name="G2" fmla="+- 21600 0 0"/>
                    <a:gd name="T0" fmla="*/ 0 w 38060"/>
                    <a:gd name="T1" fmla="*/ 11416 h 21600"/>
                    <a:gd name="T2" fmla="*/ 38060 w 38060"/>
                    <a:gd name="T3" fmla="*/ 11346 h 21600"/>
                    <a:gd name="T4" fmla="*/ 19049 w 38060"/>
                    <a:gd name="T5" fmla="*/ 21600 h 21600"/>
                  </a:gdLst>
                  <a:ahLst/>
                  <a:cxnLst>
                    <a:cxn ang="0">
                      <a:pos x="T0" y="T1"/>
                    </a:cxn>
                    <a:cxn ang="0">
                      <a:pos x="T2" y="T3"/>
                    </a:cxn>
                    <a:cxn ang="0">
                      <a:pos x="T4" y="T5"/>
                    </a:cxn>
                  </a:cxnLst>
                  <a:rect l="0" t="0" r="r" b="b"/>
                  <a:pathLst>
                    <a:path w="38060" h="21600" fill="none" extrusionOk="0">
                      <a:moveTo>
                        <a:pt x="0" y="11416"/>
                      </a:moveTo>
                      <a:cubicBezTo>
                        <a:pt x="3757" y="4388"/>
                        <a:pt x="11079" y="-1"/>
                        <a:pt x="19049" y="0"/>
                      </a:cubicBezTo>
                      <a:cubicBezTo>
                        <a:pt x="26989" y="0"/>
                        <a:pt x="34290" y="4357"/>
                        <a:pt x="38059" y="11346"/>
                      </a:cubicBezTo>
                    </a:path>
                    <a:path w="38060" h="21600" stroke="0" extrusionOk="0">
                      <a:moveTo>
                        <a:pt x="0" y="11416"/>
                      </a:moveTo>
                      <a:cubicBezTo>
                        <a:pt x="3757" y="4388"/>
                        <a:pt x="11079" y="-1"/>
                        <a:pt x="19049" y="0"/>
                      </a:cubicBezTo>
                      <a:cubicBezTo>
                        <a:pt x="26989" y="0"/>
                        <a:pt x="34290" y="4357"/>
                        <a:pt x="38059" y="11346"/>
                      </a:cubicBezTo>
                      <a:lnTo>
                        <a:pt x="19049" y="21600"/>
                      </a:lnTo>
                      <a:close/>
                    </a:path>
                  </a:pathLst>
                </a:custGeom>
                <a:noFill/>
                <a:ln w="28575">
                  <a:solidFill>
                    <a:schemeClr val="bg1"/>
                  </a:solidFill>
                  <a:prstDash val="lgDash"/>
                  <a:round/>
                  <a:headEnd/>
                  <a:tailEnd/>
                </a:ln>
              </p:spPr>
              <p:txBody>
                <a:bodyPr/>
                <a:lstStyle/>
                <a:p>
                  <a:endParaRPr lang="en-US"/>
                </a:p>
              </p:txBody>
            </p:sp>
            <p:sp>
              <p:nvSpPr>
                <p:cNvPr id="34838" name="Arc 22"/>
                <p:cNvSpPr>
                  <a:spLocks/>
                </p:cNvSpPr>
                <p:nvPr/>
              </p:nvSpPr>
              <p:spPr bwMode="auto">
                <a:xfrm flipV="1">
                  <a:off x="4752" y="2052"/>
                  <a:ext cx="1014" cy="1225"/>
                </a:xfrm>
                <a:custGeom>
                  <a:avLst/>
                  <a:gdLst>
                    <a:gd name="G0" fmla="+- 19049 0 0"/>
                    <a:gd name="G1" fmla="+- 21600 0 0"/>
                    <a:gd name="G2" fmla="+- 21600 0 0"/>
                    <a:gd name="T0" fmla="*/ 0 w 38060"/>
                    <a:gd name="T1" fmla="*/ 11416 h 21600"/>
                    <a:gd name="T2" fmla="*/ 38060 w 38060"/>
                    <a:gd name="T3" fmla="*/ 11346 h 21600"/>
                    <a:gd name="T4" fmla="*/ 19049 w 38060"/>
                    <a:gd name="T5" fmla="*/ 21600 h 21600"/>
                  </a:gdLst>
                  <a:ahLst/>
                  <a:cxnLst>
                    <a:cxn ang="0">
                      <a:pos x="T0" y="T1"/>
                    </a:cxn>
                    <a:cxn ang="0">
                      <a:pos x="T2" y="T3"/>
                    </a:cxn>
                    <a:cxn ang="0">
                      <a:pos x="T4" y="T5"/>
                    </a:cxn>
                  </a:cxnLst>
                  <a:rect l="0" t="0" r="r" b="b"/>
                  <a:pathLst>
                    <a:path w="38060" h="21600" fill="none" extrusionOk="0">
                      <a:moveTo>
                        <a:pt x="0" y="11416"/>
                      </a:moveTo>
                      <a:cubicBezTo>
                        <a:pt x="3757" y="4388"/>
                        <a:pt x="11079" y="-1"/>
                        <a:pt x="19049" y="0"/>
                      </a:cubicBezTo>
                      <a:cubicBezTo>
                        <a:pt x="26989" y="0"/>
                        <a:pt x="34290" y="4357"/>
                        <a:pt x="38059" y="11346"/>
                      </a:cubicBezTo>
                    </a:path>
                    <a:path w="38060" h="21600" stroke="0" extrusionOk="0">
                      <a:moveTo>
                        <a:pt x="0" y="11416"/>
                      </a:moveTo>
                      <a:cubicBezTo>
                        <a:pt x="3757" y="4388"/>
                        <a:pt x="11079" y="-1"/>
                        <a:pt x="19049" y="0"/>
                      </a:cubicBezTo>
                      <a:cubicBezTo>
                        <a:pt x="26989" y="0"/>
                        <a:pt x="34290" y="4357"/>
                        <a:pt x="38059" y="11346"/>
                      </a:cubicBezTo>
                      <a:lnTo>
                        <a:pt x="19049" y="21600"/>
                      </a:lnTo>
                      <a:close/>
                    </a:path>
                  </a:pathLst>
                </a:custGeom>
                <a:noFill/>
                <a:ln w="28575">
                  <a:solidFill>
                    <a:schemeClr val="bg1"/>
                  </a:solidFill>
                  <a:prstDash val="lgDash"/>
                  <a:round/>
                  <a:headEnd/>
                  <a:tailEnd/>
                </a:ln>
              </p:spPr>
              <p:txBody>
                <a:bodyPr/>
                <a:lstStyle/>
                <a:p>
                  <a:endParaRPr lang="en-US"/>
                </a:p>
              </p:txBody>
            </p:sp>
          </p:grpSp>
        </p:grpSp>
        <p:grpSp>
          <p:nvGrpSpPr>
            <p:cNvPr id="10" name="Group 23"/>
            <p:cNvGrpSpPr>
              <a:grpSpLocks/>
            </p:cNvGrpSpPr>
            <p:nvPr/>
          </p:nvGrpSpPr>
          <p:grpSpPr bwMode="auto">
            <a:xfrm flipV="1">
              <a:off x="2380" y="1391"/>
              <a:ext cx="981" cy="345"/>
              <a:chOff x="3727" y="1952"/>
              <a:chExt cx="2039" cy="1325"/>
            </a:xfrm>
          </p:grpSpPr>
          <p:sp>
            <p:nvSpPr>
              <p:cNvPr id="34840" name="Arc 24"/>
              <p:cNvSpPr>
                <a:spLocks/>
              </p:cNvSpPr>
              <p:nvPr/>
            </p:nvSpPr>
            <p:spPr bwMode="auto">
              <a:xfrm>
                <a:off x="3727" y="1952"/>
                <a:ext cx="1014" cy="1225"/>
              </a:xfrm>
              <a:custGeom>
                <a:avLst/>
                <a:gdLst>
                  <a:gd name="G0" fmla="+- 19049 0 0"/>
                  <a:gd name="G1" fmla="+- 21600 0 0"/>
                  <a:gd name="G2" fmla="+- 21600 0 0"/>
                  <a:gd name="T0" fmla="*/ 0 w 38060"/>
                  <a:gd name="T1" fmla="*/ 11416 h 21600"/>
                  <a:gd name="T2" fmla="*/ 38060 w 38060"/>
                  <a:gd name="T3" fmla="*/ 11346 h 21600"/>
                  <a:gd name="T4" fmla="*/ 19049 w 38060"/>
                  <a:gd name="T5" fmla="*/ 21600 h 21600"/>
                </a:gdLst>
                <a:ahLst/>
                <a:cxnLst>
                  <a:cxn ang="0">
                    <a:pos x="T0" y="T1"/>
                  </a:cxn>
                  <a:cxn ang="0">
                    <a:pos x="T2" y="T3"/>
                  </a:cxn>
                  <a:cxn ang="0">
                    <a:pos x="T4" y="T5"/>
                  </a:cxn>
                </a:cxnLst>
                <a:rect l="0" t="0" r="r" b="b"/>
                <a:pathLst>
                  <a:path w="38060" h="21600" fill="none" extrusionOk="0">
                    <a:moveTo>
                      <a:pt x="0" y="11416"/>
                    </a:moveTo>
                    <a:cubicBezTo>
                      <a:pt x="3757" y="4388"/>
                      <a:pt x="11079" y="-1"/>
                      <a:pt x="19049" y="0"/>
                    </a:cubicBezTo>
                    <a:cubicBezTo>
                      <a:pt x="26989" y="0"/>
                      <a:pt x="34290" y="4357"/>
                      <a:pt x="38059" y="11346"/>
                    </a:cubicBezTo>
                  </a:path>
                  <a:path w="38060" h="21600" stroke="0" extrusionOk="0">
                    <a:moveTo>
                      <a:pt x="0" y="11416"/>
                    </a:moveTo>
                    <a:cubicBezTo>
                      <a:pt x="3757" y="4388"/>
                      <a:pt x="11079" y="-1"/>
                      <a:pt x="19049" y="0"/>
                    </a:cubicBezTo>
                    <a:cubicBezTo>
                      <a:pt x="26989" y="0"/>
                      <a:pt x="34290" y="4357"/>
                      <a:pt x="38059" y="11346"/>
                    </a:cubicBezTo>
                    <a:lnTo>
                      <a:pt x="19049" y="21600"/>
                    </a:lnTo>
                    <a:close/>
                  </a:path>
                </a:pathLst>
              </a:custGeom>
              <a:noFill/>
              <a:ln w="28575">
                <a:solidFill>
                  <a:schemeClr val="bg1"/>
                </a:solidFill>
                <a:prstDash val="lgDash"/>
                <a:round/>
                <a:headEnd/>
                <a:tailEnd/>
              </a:ln>
            </p:spPr>
            <p:txBody>
              <a:bodyPr/>
              <a:lstStyle/>
              <a:p>
                <a:endParaRPr lang="en-US"/>
              </a:p>
            </p:txBody>
          </p:sp>
          <p:sp>
            <p:nvSpPr>
              <p:cNvPr id="34841" name="Arc 25"/>
              <p:cNvSpPr>
                <a:spLocks/>
              </p:cNvSpPr>
              <p:nvPr/>
            </p:nvSpPr>
            <p:spPr bwMode="auto">
              <a:xfrm flipV="1">
                <a:off x="4752" y="2052"/>
                <a:ext cx="1014" cy="1225"/>
              </a:xfrm>
              <a:custGeom>
                <a:avLst/>
                <a:gdLst>
                  <a:gd name="G0" fmla="+- 19049 0 0"/>
                  <a:gd name="G1" fmla="+- 21600 0 0"/>
                  <a:gd name="G2" fmla="+- 21600 0 0"/>
                  <a:gd name="T0" fmla="*/ 0 w 38060"/>
                  <a:gd name="T1" fmla="*/ 11416 h 21600"/>
                  <a:gd name="T2" fmla="*/ 38060 w 38060"/>
                  <a:gd name="T3" fmla="*/ 11346 h 21600"/>
                  <a:gd name="T4" fmla="*/ 19049 w 38060"/>
                  <a:gd name="T5" fmla="*/ 21600 h 21600"/>
                </a:gdLst>
                <a:ahLst/>
                <a:cxnLst>
                  <a:cxn ang="0">
                    <a:pos x="T0" y="T1"/>
                  </a:cxn>
                  <a:cxn ang="0">
                    <a:pos x="T2" y="T3"/>
                  </a:cxn>
                  <a:cxn ang="0">
                    <a:pos x="T4" y="T5"/>
                  </a:cxn>
                </a:cxnLst>
                <a:rect l="0" t="0" r="r" b="b"/>
                <a:pathLst>
                  <a:path w="38060" h="21600" fill="none" extrusionOk="0">
                    <a:moveTo>
                      <a:pt x="0" y="11416"/>
                    </a:moveTo>
                    <a:cubicBezTo>
                      <a:pt x="3757" y="4388"/>
                      <a:pt x="11079" y="-1"/>
                      <a:pt x="19049" y="0"/>
                    </a:cubicBezTo>
                    <a:cubicBezTo>
                      <a:pt x="26989" y="0"/>
                      <a:pt x="34290" y="4357"/>
                      <a:pt x="38059" y="11346"/>
                    </a:cubicBezTo>
                  </a:path>
                  <a:path w="38060" h="21600" stroke="0" extrusionOk="0">
                    <a:moveTo>
                      <a:pt x="0" y="11416"/>
                    </a:moveTo>
                    <a:cubicBezTo>
                      <a:pt x="3757" y="4388"/>
                      <a:pt x="11079" y="-1"/>
                      <a:pt x="19049" y="0"/>
                    </a:cubicBezTo>
                    <a:cubicBezTo>
                      <a:pt x="26989" y="0"/>
                      <a:pt x="34290" y="4357"/>
                      <a:pt x="38059" y="11346"/>
                    </a:cubicBezTo>
                    <a:lnTo>
                      <a:pt x="19049" y="21600"/>
                    </a:lnTo>
                    <a:close/>
                  </a:path>
                </a:pathLst>
              </a:custGeom>
              <a:noFill/>
              <a:ln w="28575">
                <a:solidFill>
                  <a:schemeClr val="bg1"/>
                </a:solidFill>
                <a:prstDash val="lgDash"/>
                <a:round/>
                <a:headEnd/>
                <a:tailEnd/>
              </a:ln>
            </p:spPr>
            <p:txBody>
              <a:bodyPr/>
              <a:lstStyle/>
              <a:p>
                <a:endParaRPr lang="en-US"/>
              </a:p>
            </p:txBody>
          </p:sp>
        </p:grpSp>
        <p:sp>
          <p:nvSpPr>
            <p:cNvPr id="34842" name="Text Box 26"/>
            <p:cNvSpPr txBox="1">
              <a:spLocks noChangeArrowheads="1"/>
            </p:cNvSpPr>
            <p:nvPr/>
          </p:nvSpPr>
          <p:spPr bwMode="auto">
            <a:xfrm>
              <a:off x="582" y="1200"/>
              <a:ext cx="187" cy="249"/>
            </a:xfrm>
            <a:prstGeom prst="rect">
              <a:avLst/>
            </a:prstGeom>
            <a:noFill/>
            <a:ln w="28575">
              <a:noFill/>
              <a:miter lim="800000"/>
              <a:headEnd/>
              <a:tailEnd/>
            </a:ln>
          </p:spPr>
          <p:txBody>
            <a:bodyPr/>
            <a:lstStyle/>
            <a:p>
              <a:r>
                <a:rPr lang="en-US" sz="2000">
                  <a:solidFill>
                    <a:schemeClr val="bg1"/>
                  </a:solidFill>
                  <a:latin typeface="Comic Sans MS" pitchFamily="66" charset="0"/>
                  <a:cs typeface="Times New Roman" pitchFamily="18" charset="0"/>
                </a:rPr>
                <a:t>A</a:t>
              </a:r>
              <a:endParaRPr lang="en-US" sz="2000">
                <a:solidFill>
                  <a:schemeClr val="bg1"/>
                </a:solidFill>
                <a:latin typeface="Comic Sans MS" pitchFamily="66" charset="0"/>
              </a:endParaRPr>
            </a:p>
          </p:txBody>
        </p:sp>
        <p:sp>
          <p:nvSpPr>
            <p:cNvPr id="34843" name="Text Box 27"/>
            <p:cNvSpPr txBox="1">
              <a:spLocks noChangeArrowheads="1"/>
            </p:cNvSpPr>
            <p:nvPr/>
          </p:nvSpPr>
          <p:spPr bwMode="auto">
            <a:xfrm>
              <a:off x="594" y="1381"/>
              <a:ext cx="187" cy="250"/>
            </a:xfrm>
            <a:prstGeom prst="rect">
              <a:avLst/>
            </a:prstGeom>
            <a:noFill/>
            <a:ln w="28575">
              <a:noFill/>
              <a:miter lim="800000"/>
              <a:headEnd/>
              <a:tailEnd/>
            </a:ln>
          </p:spPr>
          <p:txBody>
            <a:bodyPr/>
            <a:lstStyle/>
            <a:p>
              <a:r>
                <a:rPr lang="en-US" sz="2000">
                  <a:solidFill>
                    <a:schemeClr val="bg1"/>
                  </a:solidFill>
                  <a:latin typeface="Comic Sans MS" pitchFamily="66" charset="0"/>
                  <a:cs typeface="Times New Roman" pitchFamily="18" charset="0"/>
                </a:rPr>
                <a:t>B</a:t>
              </a:r>
              <a:endParaRPr lang="en-US" sz="2000">
                <a:solidFill>
                  <a:schemeClr val="bg1"/>
                </a:solidFill>
                <a:latin typeface="Comic Sans MS" pitchFamily="66" charset="0"/>
              </a:endParaRPr>
            </a:p>
          </p:txBody>
        </p:sp>
        <p:sp>
          <p:nvSpPr>
            <p:cNvPr id="34844" name="Text Box 28"/>
            <p:cNvSpPr txBox="1">
              <a:spLocks noChangeArrowheads="1"/>
            </p:cNvSpPr>
            <p:nvPr/>
          </p:nvSpPr>
          <p:spPr bwMode="auto">
            <a:xfrm>
              <a:off x="558" y="1684"/>
              <a:ext cx="187" cy="249"/>
            </a:xfrm>
            <a:prstGeom prst="rect">
              <a:avLst/>
            </a:prstGeom>
            <a:noFill/>
            <a:ln w="28575">
              <a:noFill/>
              <a:miter lim="800000"/>
              <a:headEnd/>
              <a:tailEnd/>
            </a:ln>
          </p:spPr>
          <p:txBody>
            <a:bodyPr/>
            <a:lstStyle/>
            <a:p>
              <a:r>
                <a:rPr lang="en-US" sz="2000">
                  <a:solidFill>
                    <a:schemeClr val="bg1"/>
                  </a:solidFill>
                  <a:latin typeface="Comic Sans MS" pitchFamily="66" charset="0"/>
                  <a:cs typeface="Times New Roman" pitchFamily="18" charset="0"/>
                </a:rPr>
                <a:t>C</a:t>
              </a:r>
              <a:endParaRPr lang="en-US" sz="2000">
                <a:solidFill>
                  <a:schemeClr val="bg1"/>
                </a:solidFill>
                <a:latin typeface="Comic Sans MS" pitchFamily="66" charset="0"/>
              </a:endParaRPr>
            </a:p>
          </p:txBody>
        </p:sp>
        <p:sp>
          <p:nvSpPr>
            <p:cNvPr id="34845" name="Line 29"/>
            <p:cNvSpPr>
              <a:spLocks noChangeShapeType="1"/>
            </p:cNvSpPr>
            <p:nvPr/>
          </p:nvSpPr>
          <p:spPr bwMode="auto">
            <a:xfrm>
              <a:off x="384" y="1427"/>
              <a:ext cx="5" cy="312"/>
            </a:xfrm>
            <a:prstGeom prst="line">
              <a:avLst/>
            </a:prstGeom>
            <a:noFill/>
            <a:ln w="28575">
              <a:solidFill>
                <a:schemeClr val="bg1"/>
              </a:solidFill>
              <a:round/>
              <a:headEnd/>
              <a:tailEnd/>
            </a:ln>
            <a:effectLst/>
          </p:spPr>
          <p:txBody>
            <a:bodyPr/>
            <a:lstStyle/>
            <a:p>
              <a:endParaRPr lang="en-US"/>
            </a:p>
          </p:txBody>
        </p:sp>
        <p:sp>
          <p:nvSpPr>
            <p:cNvPr id="34846" name="Line 30"/>
            <p:cNvSpPr>
              <a:spLocks noChangeShapeType="1"/>
            </p:cNvSpPr>
            <p:nvPr/>
          </p:nvSpPr>
          <p:spPr bwMode="auto">
            <a:xfrm>
              <a:off x="3351" y="1420"/>
              <a:ext cx="4" cy="312"/>
            </a:xfrm>
            <a:prstGeom prst="line">
              <a:avLst/>
            </a:prstGeom>
            <a:noFill/>
            <a:ln w="28575">
              <a:solidFill>
                <a:schemeClr val="bg1"/>
              </a:solidFill>
              <a:round/>
              <a:headEnd/>
              <a:tailEnd/>
            </a:ln>
            <a:effectLst/>
          </p:spPr>
          <p:txBody>
            <a:bodyPr/>
            <a:lstStyle/>
            <a:p>
              <a:endParaRPr lang="en-US"/>
            </a:p>
          </p:txBody>
        </p:sp>
        <p:sp>
          <p:nvSpPr>
            <p:cNvPr id="34847" name="Line 31"/>
            <p:cNvSpPr>
              <a:spLocks noChangeShapeType="1"/>
            </p:cNvSpPr>
            <p:nvPr/>
          </p:nvSpPr>
          <p:spPr bwMode="auto">
            <a:xfrm>
              <a:off x="1138" y="1427"/>
              <a:ext cx="5" cy="274"/>
            </a:xfrm>
            <a:prstGeom prst="line">
              <a:avLst/>
            </a:prstGeom>
            <a:noFill/>
            <a:ln w="28575" cap="rnd">
              <a:solidFill>
                <a:schemeClr val="bg1"/>
              </a:solidFill>
              <a:prstDash val="sysDot"/>
              <a:round/>
              <a:headEnd type="arrow" w="med" len="med"/>
              <a:tailEnd type="arrow" w="med" len="med"/>
            </a:ln>
            <a:effectLst/>
          </p:spPr>
          <p:txBody>
            <a:bodyPr/>
            <a:lstStyle/>
            <a:p>
              <a:endParaRPr lang="en-US"/>
            </a:p>
          </p:txBody>
        </p:sp>
        <p:sp>
          <p:nvSpPr>
            <p:cNvPr id="34848" name="Line 32"/>
            <p:cNvSpPr>
              <a:spLocks noChangeShapeType="1"/>
            </p:cNvSpPr>
            <p:nvPr/>
          </p:nvSpPr>
          <p:spPr bwMode="auto">
            <a:xfrm>
              <a:off x="1640" y="1426"/>
              <a:ext cx="4" cy="275"/>
            </a:xfrm>
            <a:prstGeom prst="line">
              <a:avLst/>
            </a:prstGeom>
            <a:noFill/>
            <a:ln w="28575" cap="rnd">
              <a:solidFill>
                <a:schemeClr val="bg1"/>
              </a:solidFill>
              <a:prstDash val="sysDot"/>
              <a:round/>
              <a:headEnd type="arrow" w="med" len="med"/>
              <a:tailEnd type="arrow" w="med" len="med"/>
            </a:ln>
            <a:effectLst/>
          </p:spPr>
          <p:txBody>
            <a:bodyPr/>
            <a:lstStyle/>
            <a:p>
              <a:endParaRPr lang="en-US"/>
            </a:p>
          </p:txBody>
        </p:sp>
        <p:sp>
          <p:nvSpPr>
            <p:cNvPr id="34849" name="Line 33"/>
            <p:cNvSpPr>
              <a:spLocks noChangeShapeType="1"/>
            </p:cNvSpPr>
            <p:nvPr/>
          </p:nvSpPr>
          <p:spPr bwMode="auto">
            <a:xfrm>
              <a:off x="2129" y="1425"/>
              <a:ext cx="5" cy="275"/>
            </a:xfrm>
            <a:prstGeom prst="line">
              <a:avLst/>
            </a:prstGeom>
            <a:noFill/>
            <a:ln w="28575" cap="rnd">
              <a:solidFill>
                <a:schemeClr val="bg1"/>
              </a:solidFill>
              <a:prstDash val="sysDot"/>
              <a:round/>
              <a:headEnd type="arrow" w="med" len="med"/>
              <a:tailEnd type="arrow" w="med" len="med"/>
            </a:ln>
            <a:effectLst/>
          </p:spPr>
          <p:txBody>
            <a:bodyPr/>
            <a:lstStyle/>
            <a:p>
              <a:endParaRPr lang="en-US"/>
            </a:p>
          </p:txBody>
        </p:sp>
        <p:sp>
          <p:nvSpPr>
            <p:cNvPr id="34850" name="Line 34"/>
            <p:cNvSpPr>
              <a:spLocks noChangeShapeType="1"/>
            </p:cNvSpPr>
            <p:nvPr/>
          </p:nvSpPr>
          <p:spPr bwMode="auto">
            <a:xfrm>
              <a:off x="3114" y="1424"/>
              <a:ext cx="5" cy="274"/>
            </a:xfrm>
            <a:prstGeom prst="line">
              <a:avLst/>
            </a:prstGeom>
            <a:noFill/>
            <a:ln w="28575" cap="rnd">
              <a:solidFill>
                <a:schemeClr val="bg1"/>
              </a:solidFill>
              <a:prstDash val="sysDot"/>
              <a:round/>
              <a:headEnd type="arrow" w="med" len="med"/>
              <a:tailEnd type="arrow" w="med" len="med"/>
            </a:ln>
            <a:effectLst/>
          </p:spPr>
          <p:txBody>
            <a:bodyPr/>
            <a:lstStyle/>
            <a:p>
              <a:endParaRPr lang="en-US"/>
            </a:p>
          </p:txBody>
        </p:sp>
        <p:sp>
          <p:nvSpPr>
            <p:cNvPr id="34851" name="Line 35"/>
            <p:cNvSpPr>
              <a:spLocks noChangeShapeType="1"/>
            </p:cNvSpPr>
            <p:nvPr/>
          </p:nvSpPr>
          <p:spPr bwMode="auto">
            <a:xfrm>
              <a:off x="2623" y="1418"/>
              <a:ext cx="5" cy="275"/>
            </a:xfrm>
            <a:prstGeom prst="line">
              <a:avLst/>
            </a:prstGeom>
            <a:noFill/>
            <a:ln w="28575" cap="rnd">
              <a:solidFill>
                <a:schemeClr val="bg1"/>
              </a:solidFill>
              <a:prstDash val="sysDot"/>
              <a:round/>
              <a:headEnd type="arrow" w="med" len="med"/>
              <a:tailEnd type="arrow" w="med" len="med"/>
            </a:ln>
            <a:effectLst/>
          </p:spPr>
          <p:txBody>
            <a:bodyPr/>
            <a:lstStyle/>
            <a:p>
              <a:endParaRPr lang="en-US"/>
            </a:p>
          </p:txBody>
        </p:sp>
        <p:sp>
          <p:nvSpPr>
            <p:cNvPr id="34852" name="Text Box 36"/>
            <p:cNvSpPr txBox="1">
              <a:spLocks noChangeArrowheads="1"/>
            </p:cNvSpPr>
            <p:nvPr/>
          </p:nvSpPr>
          <p:spPr bwMode="auto">
            <a:xfrm>
              <a:off x="3541" y="1276"/>
              <a:ext cx="1334" cy="523"/>
            </a:xfrm>
            <a:prstGeom prst="rect">
              <a:avLst/>
            </a:prstGeom>
            <a:noFill/>
            <a:ln w="28575">
              <a:solidFill>
                <a:schemeClr val="bg1"/>
              </a:solidFill>
              <a:miter lim="800000"/>
              <a:headEnd/>
              <a:tailEnd/>
            </a:ln>
            <a:effectLst/>
          </p:spPr>
          <p:txBody>
            <a:bodyPr wrap="none">
              <a:spAutoFit/>
            </a:bodyPr>
            <a:lstStyle/>
            <a:p>
              <a:r>
                <a:rPr lang="en-US" sz="2400" dirty="0">
                  <a:solidFill>
                    <a:schemeClr val="bg1"/>
                  </a:solidFill>
                  <a:latin typeface="Arial Unicode MS" pitchFamily="34" charset="-128"/>
                </a:rPr>
                <a:t>snapshots at </a:t>
              </a:r>
            </a:p>
            <a:p>
              <a:r>
                <a:rPr lang="en-US" sz="2400" dirty="0">
                  <a:solidFill>
                    <a:schemeClr val="bg1"/>
                  </a:solidFill>
                  <a:latin typeface="Arial Unicode MS" pitchFamily="34" charset="-128"/>
                </a:rPr>
                <a:t>different </a:t>
              </a:r>
              <a:r>
                <a:rPr lang="en-US" sz="2400" dirty="0" smtClean="0">
                  <a:solidFill>
                    <a:schemeClr val="bg1"/>
                  </a:solidFill>
                  <a:latin typeface="Arial Unicode MS" pitchFamily="34" charset="-128"/>
                </a:rPr>
                <a:t>times</a:t>
              </a:r>
              <a:endParaRPr lang="en-US" sz="2400" dirty="0">
                <a:solidFill>
                  <a:schemeClr val="bg1"/>
                </a:solidFill>
                <a:latin typeface="Arial Unicode MS" pitchFamily="34" charset="-128"/>
              </a:endParaRPr>
            </a:p>
          </p:txBody>
        </p:sp>
      </p:grpSp>
      <p:sp>
        <p:nvSpPr>
          <p:cNvPr id="34854" name="Text Box 38"/>
          <p:cNvSpPr txBox="1">
            <a:spLocks noChangeArrowheads="1"/>
          </p:cNvSpPr>
          <p:nvPr/>
        </p:nvSpPr>
        <p:spPr bwMode="auto">
          <a:xfrm>
            <a:off x="457200" y="1143000"/>
            <a:ext cx="8313738" cy="476250"/>
          </a:xfrm>
          <a:prstGeom prst="rect">
            <a:avLst/>
          </a:prstGeom>
          <a:noFill/>
          <a:ln w="9525">
            <a:noFill/>
            <a:miter lim="800000"/>
            <a:headEnd/>
            <a:tailEnd/>
          </a:ln>
          <a:effectLst/>
        </p:spPr>
        <p:txBody>
          <a:bodyPr wrap="none">
            <a:spAutoFit/>
          </a:bodyPr>
          <a:lstStyle/>
          <a:p>
            <a:pPr marL="457200" indent="-457200">
              <a:lnSpc>
                <a:spcPct val="90000"/>
              </a:lnSpc>
              <a:spcBef>
                <a:spcPct val="5000"/>
              </a:spcBef>
              <a:buClr>
                <a:schemeClr val="tx2"/>
              </a:buClr>
            </a:pPr>
            <a:r>
              <a:rPr lang="en-US" b="1" dirty="0">
                <a:solidFill>
                  <a:schemeClr val="bg1"/>
                </a:solidFill>
                <a:effectLst>
                  <a:outerShdw blurRad="38100" dist="38100" dir="2700000" algn="tl">
                    <a:srgbClr val="000000"/>
                  </a:outerShdw>
                </a:effectLst>
              </a:rPr>
              <a:t>Wave-on-string simulation vs. </a:t>
            </a:r>
            <a:r>
              <a:rPr lang="en-US" b="1" dirty="0" err="1">
                <a:solidFill>
                  <a:schemeClr val="bg1"/>
                </a:solidFill>
                <a:effectLst>
                  <a:outerShdw blurRad="38100" dist="38100" dir="2700000" algn="tl">
                    <a:srgbClr val="000000"/>
                  </a:outerShdw>
                </a:effectLst>
              </a:rPr>
              <a:t>Tygon</a:t>
            </a:r>
            <a:r>
              <a:rPr lang="en-US" b="1" dirty="0">
                <a:solidFill>
                  <a:schemeClr val="bg1"/>
                </a:solidFill>
                <a:effectLst>
                  <a:outerShdw blurRad="38100" dist="38100" dir="2700000" algn="tl">
                    <a:srgbClr val="000000"/>
                  </a:outerShdw>
                </a:effectLst>
              </a:rPr>
              <a:t> tube demo</a:t>
            </a:r>
          </a:p>
        </p:txBody>
      </p:sp>
      <p:sp>
        <p:nvSpPr>
          <p:cNvPr id="34859" name="Rectangle 43"/>
          <p:cNvSpPr>
            <a:spLocks noChangeArrowheads="1"/>
          </p:cNvSpPr>
          <p:nvPr/>
        </p:nvSpPr>
        <p:spPr bwMode="auto">
          <a:xfrm>
            <a:off x="0" y="1752600"/>
            <a:ext cx="3489325" cy="420688"/>
          </a:xfrm>
          <a:prstGeom prst="rect">
            <a:avLst/>
          </a:prstGeom>
          <a:noFill/>
          <a:ln w="9525">
            <a:noFill/>
            <a:miter lim="800000"/>
            <a:headEnd/>
            <a:tailEnd/>
          </a:ln>
          <a:effectLst/>
        </p:spPr>
        <p:txBody>
          <a:bodyPr wrap="none">
            <a:spAutoFit/>
          </a:bodyPr>
          <a:lstStyle/>
          <a:p>
            <a:pPr marL="342900" indent="-342900">
              <a:lnSpc>
                <a:spcPct val="90000"/>
              </a:lnSpc>
              <a:spcBef>
                <a:spcPct val="20000"/>
              </a:spcBef>
              <a:buClr>
                <a:schemeClr val="hlink"/>
              </a:buClr>
              <a:buSzPct val="120000"/>
            </a:pPr>
            <a:r>
              <a:rPr lang="en-US" sz="2400" dirty="0">
                <a:solidFill>
                  <a:schemeClr val="bg1"/>
                </a:solidFill>
                <a:effectLst>
                  <a:outerShdw blurRad="38100" dist="38100" dir="2700000" algn="tl">
                    <a:srgbClr val="000000"/>
                  </a:outerShdw>
                </a:effectLst>
              </a:rPr>
              <a:t>Follow-up Concept Test:</a:t>
            </a:r>
          </a:p>
        </p:txBody>
      </p:sp>
      <p:sp>
        <p:nvSpPr>
          <p:cNvPr id="34860" name="Rectangle 44"/>
          <p:cNvSpPr>
            <a:spLocks noChangeArrowheads="1"/>
          </p:cNvSpPr>
          <p:nvPr/>
        </p:nvSpPr>
        <p:spPr bwMode="auto">
          <a:xfrm>
            <a:off x="1295400" y="152400"/>
            <a:ext cx="6900863" cy="608013"/>
          </a:xfrm>
          <a:prstGeom prst="rect">
            <a:avLst/>
          </a:prstGeom>
          <a:noFill/>
          <a:ln w="9525">
            <a:noFill/>
            <a:miter lim="800000"/>
            <a:headEnd/>
            <a:tailEnd/>
          </a:ln>
          <a:effectLst/>
        </p:spPr>
        <p:txBody>
          <a:bodyPr anchor="ctr"/>
          <a:lstStyle/>
          <a:p>
            <a:pPr algn="ctr"/>
            <a:r>
              <a:rPr lang="en-US" sz="3600" b="1">
                <a:solidFill>
                  <a:schemeClr val="bg1"/>
                </a:solidFill>
                <a:effectLst>
                  <a:outerShdw blurRad="38100" dist="38100" dir="2700000" algn="tl">
                    <a:srgbClr val="000000"/>
                  </a:outerShdw>
                </a:effectLst>
                <a:latin typeface="Tahoma" pitchFamily="34" charset="0"/>
              </a:rPr>
              <a:t>Lecture </a:t>
            </a:r>
            <a:r>
              <a:rPr lang="en-US" sz="2400" b="1">
                <a:solidFill>
                  <a:schemeClr val="bg1"/>
                </a:solidFill>
                <a:effectLst>
                  <a:outerShdw blurRad="38100" dist="38100" dir="2700000" algn="tl">
                    <a:srgbClr val="000000"/>
                  </a:outerShdw>
                </a:effectLst>
                <a:latin typeface="Tahoma" pitchFamily="34" charset="0"/>
              </a:rPr>
              <a:t>(Non-science Majors Course)</a:t>
            </a:r>
          </a:p>
        </p:txBody>
      </p:sp>
      <p:pic>
        <p:nvPicPr>
          <p:cNvPr id="35842" name="Picture 2" descr="Sim preview image">
            <a:hlinkClick r:id="rId3"/>
          </p:cNvPr>
          <p:cNvPicPr>
            <a:picLocks noChangeAspect="1" noChangeArrowheads="1"/>
          </p:cNvPicPr>
          <p:nvPr/>
        </p:nvPicPr>
        <p:blipFill>
          <a:blip r:embed="rId4"/>
          <a:srcRect/>
          <a:stretch>
            <a:fillRect/>
          </a:stretch>
        </p:blipFill>
        <p:spPr bwMode="auto">
          <a:xfrm>
            <a:off x="6019800" y="4267200"/>
            <a:ext cx="2857500" cy="2143125"/>
          </a:xfrm>
          <a:prstGeom prst="rect">
            <a:avLst/>
          </a:prstGeom>
          <a:noFill/>
        </p:spPr>
      </p:pic>
      <p:graphicFrame>
        <p:nvGraphicFramePr>
          <p:cNvPr id="47" name="Chart 46"/>
          <p:cNvGraphicFramePr/>
          <p:nvPr/>
        </p:nvGraphicFramePr>
        <p:xfrm>
          <a:off x="304800" y="3987800"/>
          <a:ext cx="4724400" cy="28702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48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59" grpId="0"/>
      <p:bldGraphic spid="4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ab-notebook"/>
          <p:cNvPicPr>
            <a:picLocks noChangeAspect="1" noChangeArrowheads="1"/>
          </p:cNvPicPr>
          <p:nvPr/>
        </p:nvPicPr>
        <p:blipFill>
          <a:blip r:embed="rId3"/>
          <a:srcRect/>
          <a:stretch>
            <a:fillRect/>
          </a:stretch>
        </p:blipFill>
        <p:spPr bwMode="auto">
          <a:xfrm rot="-1800000">
            <a:off x="3197225" y="2200275"/>
            <a:ext cx="2597150" cy="3382963"/>
          </a:xfrm>
          <a:prstGeom prst="rect">
            <a:avLst/>
          </a:prstGeom>
          <a:noFill/>
          <a:ln w="9525">
            <a:noFill/>
            <a:miter lim="800000"/>
            <a:headEnd/>
            <a:tailEnd/>
          </a:ln>
        </p:spPr>
      </p:pic>
      <p:grpSp>
        <p:nvGrpSpPr>
          <p:cNvPr id="2" name="Group 3"/>
          <p:cNvGrpSpPr>
            <a:grpSpLocks/>
          </p:cNvGrpSpPr>
          <p:nvPr/>
        </p:nvGrpSpPr>
        <p:grpSpPr bwMode="auto">
          <a:xfrm>
            <a:off x="1901825" y="2071688"/>
            <a:ext cx="5775325" cy="3895725"/>
            <a:chOff x="1198" y="1305"/>
            <a:chExt cx="3638" cy="2454"/>
          </a:xfrm>
        </p:grpSpPr>
        <p:grpSp>
          <p:nvGrpSpPr>
            <p:cNvPr id="15369" name="Group 4"/>
            <p:cNvGrpSpPr>
              <a:grpSpLocks/>
            </p:cNvGrpSpPr>
            <p:nvPr/>
          </p:nvGrpSpPr>
          <p:grpSpPr bwMode="auto">
            <a:xfrm>
              <a:off x="1198" y="1305"/>
              <a:ext cx="1441" cy="2454"/>
              <a:chOff x="288" y="864"/>
              <a:chExt cx="1441" cy="2640"/>
            </a:xfrm>
          </p:grpSpPr>
          <p:pic>
            <p:nvPicPr>
              <p:cNvPr id="15374" name="Picture 5"/>
              <p:cNvPicPr>
                <a:picLocks noChangeAspect="1" noChangeArrowheads="1"/>
              </p:cNvPicPr>
              <p:nvPr/>
            </p:nvPicPr>
            <p:blipFill>
              <a:blip r:embed="rId4"/>
              <a:srcRect/>
              <a:stretch>
                <a:fillRect/>
              </a:stretch>
            </p:blipFill>
            <p:spPr bwMode="auto">
              <a:xfrm>
                <a:off x="288" y="864"/>
                <a:ext cx="1441" cy="2640"/>
              </a:xfrm>
              <a:prstGeom prst="rect">
                <a:avLst/>
              </a:prstGeom>
              <a:noFill/>
              <a:ln w="9525">
                <a:noFill/>
                <a:miter lim="800000"/>
                <a:headEnd/>
                <a:tailEnd/>
              </a:ln>
            </p:spPr>
          </p:pic>
          <p:sp>
            <p:nvSpPr>
              <p:cNvPr id="15375" name="Rectangle 6"/>
              <p:cNvSpPr>
                <a:spLocks noChangeArrowheads="1"/>
              </p:cNvSpPr>
              <p:nvPr/>
            </p:nvSpPr>
            <p:spPr bwMode="auto">
              <a:xfrm>
                <a:off x="295" y="876"/>
                <a:ext cx="1414" cy="2610"/>
              </a:xfrm>
              <a:prstGeom prst="rect">
                <a:avLst/>
              </a:prstGeom>
              <a:noFill/>
              <a:ln w="57150">
                <a:solidFill>
                  <a:srgbClr val="0C16A8"/>
                </a:solidFill>
                <a:miter lim="800000"/>
                <a:headEnd/>
                <a:tailEnd/>
              </a:ln>
            </p:spPr>
            <p:txBody>
              <a:bodyPr wrap="none" anchor="ctr"/>
              <a:lstStyle/>
              <a:p>
                <a:endParaRPr lang="en-US"/>
              </a:p>
            </p:txBody>
          </p:sp>
        </p:grpSp>
        <p:grpSp>
          <p:nvGrpSpPr>
            <p:cNvPr id="15370" name="Group 7"/>
            <p:cNvGrpSpPr>
              <a:grpSpLocks/>
            </p:cNvGrpSpPr>
            <p:nvPr/>
          </p:nvGrpSpPr>
          <p:grpSpPr bwMode="auto">
            <a:xfrm>
              <a:off x="3187" y="1305"/>
              <a:ext cx="1649" cy="2447"/>
              <a:chOff x="3936" y="864"/>
              <a:chExt cx="1649" cy="2640"/>
            </a:xfrm>
          </p:grpSpPr>
          <p:pic>
            <p:nvPicPr>
              <p:cNvPr id="15372" name="Picture 8" descr="circuit1b"/>
              <p:cNvPicPr>
                <a:picLocks noChangeAspect="1" noChangeArrowheads="1"/>
              </p:cNvPicPr>
              <p:nvPr/>
            </p:nvPicPr>
            <p:blipFill>
              <a:blip r:embed="rId5"/>
              <a:srcRect/>
              <a:stretch>
                <a:fillRect/>
              </a:stretch>
            </p:blipFill>
            <p:spPr bwMode="auto">
              <a:xfrm>
                <a:off x="3936" y="864"/>
                <a:ext cx="1649" cy="2640"/>
              </a:xfrm>
              <a:prstGeom prst="rect">
                <a:avLst/>
              </a:prstGeom>
              <a:noFill/>
              <a:ln w="9525">
                <a:noFill/>
                <a:miter lim="800000"/>
                <a:headEnd/>
                <a:tailEnd/>
              </a:ln>
            </p:spPr>
          </p:pic>
          <p:sp>
            <p:nvSpPr>
              <p:cNvPr id="15373" name="Rectangle 9"/>
              <p:cNvSpPr>
                <a:spLocks noChangeArrowheads="1"/>
              </p:cNvSpPr>
              <p:nvPr/>
            </p:nvSpPr>
            <p:spPr bwMode="auto">
              <a:xfrm>
                <a:off x="3949" y="876"/>
                <a:ext cx="1626" cy="2619"/>
              </a:xfrm>
              <a:prstGeom prst="rect">
                <a:avLst/>
              </a:prstGeom>
              <a:noFill/>
              <a:ln w="57150">
                <a:solidFill>
                  <a:srgbClr val="00FF00"/>
                </a:solidFill>
                <a:miter lim="800000"/>
                <a:headEnd/>
                <a:tailEnd/>
              </a:ln>
            </p:spPr>
            <p:txBody>
              <a:bodyPr wrap="none" anchor="ctr"/>
              <a:lstStyle/>
              <a:p>
                <a:endParaRPr lang="en-US"/>
              </a:p>
            </p:txBody>
          </p:sp>
        </p:grpSp>
        <p:sp>
          <p:nvSpPr>
            <p:cNvPr id="15371" name="Rectangle 10"/>
            <p:cNvSpPr>
              <a:spLocks noChangeArrowheads="1"/>
            </p:cNvSpPr>
            <p:nvPr/>
          </p:nvSpPr>
          <p:spPr bwMode="auto">
            <a:xfrm>
              <a:off x="2718" y="2273"/>
              <a:ext cx="324" cy="288"/>
            </a:xfrm>
            <a:prstGeom prst="rect">
              <a:avLst/>
            </a:prstGeom>
            <a:noFill/>
            <a:ln w="9525">
              <a:noFill/>
              <a:miter lim="800000"/>
              <a:headEnd/>
              <a:tailEnd/>
            </a:ln>
          </p:spPr>
          <p:txBody>
            <a:bodyPr wrap="none">
              <a:spAutoFit/>
            </a:bodyPr>
            <a:lstStyle/>
            <a:p>
              <a:pPr eaLnBrk="0" hangingPunct="0"/>
              <a:r>
                <a:rPr lang="en-US" sz="2400" b="1" i="1">
                  <a:solidFill>
                    <a:srgbClr val="000000"/>
                  </a:solidFill>
                  <a:latin typeface="Times"/>
                </a:rPr>
                <a:t>vs.</a:t>
              </a:r>
              <a:endParaRPr lang="en-US" sz="2400">
                <a:solidFill>
                  <a:srgbClr val="400080"/>
                </a:solidFill>
                <a:latin typeface="Times"/>
              </a:endParaRPr>
            </a:p>
          </p:txBody>
        </p:sp>
      </p:grpSp>
      <p:sp>
        <p:nvSpPr>
          <p:cNvPr id="15364" name="Rectangle 11"/>
          <p:cNvSpPr>
            <a:spLocks noChangeArrowheads="1"/>
          </p:cNvSpPr>
          <p:nvPr/>
        </p:nvSpPr>
        <p:spPr bwMode="auto">
          <a:xfrm>
            <a:off x="0" y="6245225"/>
            <a:ext cx="9144000" cy="336550"/>
          </a:xfrm>
          <a:prstGeom prst="rect">
            <a:avLst/>
          </a:prstGeom>
          <a:noFill/>
          <a:ln w="9525">
            <a:noFill/>
            <a:miter lim="800000"/>
            <a:headEnd/>
            <a:tailEnd/>
          </a:ln>
        </p:spPr>
        <p:txBody>
          <a:bodyPr>
            <a:spAutoFit/>
          </a:bodyPr>
          <a:lstStyle/>
          <a:p>
            <a:pPr eaLnBrk="0" hangingPunct="0"/>
            <a:r>
              <a:rPr lang="en-US" sz="1600">
                <a:solidFill>
                  <a:schemeClr val="bg1"/>
                </a:solidFill>
                <a:latin typeface="Times New Roman" pitchFamily="18" charset="0"/>
              </a:rPr>
              <a:t>Finkelstein, Adams, Perkins, Keller </a:t>
            </a:r>
            <a:endParaRPr lang="en-US" sz="1600">
              <a:solidFill>
                <a:schemeClr val="bg1"/>
              </a:solidFill>
              <a:latin typeface="Times"/>
            </a:endParaRPr>
          </a:p>
        </p:txBody>
      </p:sp>
      <p:pic>
        <p:nvPicPr>
          <p:cNvPr id="28685" name="Picture 13"/>
          <p:cNvPicPr>
            <a:picLocks noChangeAspect="1" noChangeArrowheads="1"/>
          </p:cNvPicPr>
          <p:nvPr/>
        </p:nvPicPr>
        <p:blipFill>
          <a:blip r:embed="rId6"/>
          <a:srcRect/>
          <a:stretch>
            <a:fillRect/>
          </a:stretch>
        </p:blipFill>
        <p:spPr bwMode="auto">
          <a:xfrm>
            <a:off x="1295400" y="1676400"/>
            <a:ext cx="6726238" cy="4375150"/>
          </a:xfrm>
          <a:prstGeom prst="rect">
            <a:avLst/>
          </a:prstGeom>
          <a:noFill/>
          <a:ln w="9525">
            <a:noFill/>
            <a:miter lim="800000"/>
            <a:headEnd/>
            <a:tailEnd/>
          </a:ln>
        </p:spPr>
      </p:pic>
      <p:sp>
        <p:nvSpPr>
          <p:cNvPr id="15366" name="Text Box 14"/>
          <p:cNvSpPr txBox="1">
            <a:spLocks noChangeArrowheads="1"/>
          </p:cNvSpPr>
          <p:nvPr/>
        </p:nvSpPr>
        <p:spPr bwMode="auto">
          <a:xfrm>
            <a:off x="6781800" y="5588000"/>
            <a:ext cx="1365250" cy="396875"/>
          </a:xfrm>
          <a:prstGeom prst="rect">
            <a:avLst/>
          </a:prstGeom>
          <a:noFill/>
          <a:ln w="9525">
            <a:noFill/>
            <a:miter lim="800000"/>
            <a:headEnd/>
            <a:tailEnd/>
          </a:ln>
        </p:spPr>
        <p:txBody>
          <a:bodyPr>
            <a:spAutoFit/>
          </a:bodyPr>
          <a:lstStyle/>
          <a:p>
            <a:pPr eaLnBrk="0" hangingPunct="0">
              <a:spcBef>
                <a:spcPct val="50000"/>
              </a:spcBef>
            </a:pPr>
            <a:r>
              <a:rPr lang="en-US" sz="2000" b="1">
                <a:solidFill>
                  <a:srgbClr val="FF1518"/>
                </a:solidFill>
                <a:latin typeface="Times"/>
              </a:rPr>
              <a:t>p &lt; 0.001</a:t>
            </a:r>
          </a:p>
        </p:txBody>
      </p:sp>
      <p:sp>
        <p:nvSpPr>
          <p:cNvPr id="28714" name="Text Box 42"/>
          <p:cNvSpPr txBox="1">
            <a:spLocks noChangeArrowheads="1"/>
          </p:cNvSpPr>
          <p:nvPr/>
        </p:nvSpPr>
        <p:spPr bwMode="auto">
          <a:xfrm>
            <a:off x="1104900" y="228600"/>
            <a:ext cx="6908800" cy="641350"/>
          </a:xfrm>
          <a:prstGeom prst="rect">
            <a:avLst/>
          </a:prstGeom>
          <a:noFill/>
          <a:ln w="9525">
            <a:noFill/>
            <a:miter lim="800000"/>
            <a:headEnd/>
            <a:tailEnd/>
          </a:ln>
          <a:effectLst/>
        </p:spPr>
        <p:txBody>
          <a:bodyPr>
            <a:spAutoFit/>
          </a:bodyPr>
          <a:lstStyle/>
          <a:p>
            <a:pPr algn="ctr" eaLnBrk="0" hangingPunct="0">
              <a:defRPr/>
            </a:pPr>
            <a:r>
              <a:rPr lang="en-US" sz="3600" b="1">
                <a:solidFill>
                  <a:schemeClr val="bg1"/>
                </a:solidFill>
                <a:effectLst>
                  <a:outerShdw blurRad="38100" dist="38100" dir="2700000" algn="tl">
                    <a:srgbClr val="000000"/>
                  </a:outerShdw>
                </a:effectLst>
                <a:latin typeface="Tahoma" pitchFamily="34" charset="0"/>
              </a:rPr>
              <a:t>Lab </a:t>
            </a:r>
            <a:r>
              <a:rPr lang="en-US" b="1">
                <a:solidFill>
                  <a:schemeClr val="bg1"/>
                </a:solidFill>
                <a:effectLst>
                  <a:outerShdw blurRad="38100" dist="38100" dir="2700000" algn="tl">
                    <a:srgbClr val="000000"/>
                  </a:outerShdw>
                </a:effectLst>
                <a:latin typeface="Tahoma" pitchFamily="34" charset="0"/>
              </a:rPr>
              <a:t>(Algebra-based Physics)</a:t>
            </a:r>
          </a:p>
        </p:txBody>
      </p:sp>
      <p:sp>
        <p:nvSpPr>
          <p:cNvPr id="28715" name="Rectangle 43"/>
          <p:cNvSpPr>
            <a:spLocks noChangeArrowheads="1"/>
          </p:cNvSpPr>
          <p:nvPr/>
        </p:nvSpPr>
        <p:spPr bwMode="auto">
          <a:xfrm>
            <a:off x="1371600" y="1270000"/>
            <a:ext cx="6540500" cy="466725"/>
          </a:xfrm>
          <a:prstGeom prst="rect">
            <a:avLst/>
          </a:prstGeom>
          <a:solidFill>
            <a:schemeClr val="bg1"/>
          </a:solidFill>
          <a:ln w="9525">
            <a:solidFill>
              <a:schemeClr val="tx1"/>
            </a:solidFill>
            <a:miter lim="800000"/>
            <a:headEnd/>
            <a:tailEnd/>
          </a:ln>
          <a:effectLst/>
        </p:spPr>
        <p:txBody>
          <a:bodyPr>
            <a:spAutoFit/>
          </a:bodyPr>
          <a:lstStyle/>
          <a:p>
            <a:pPr algn="ctr" eaLnBrk="0" hangingPunct="0">
              <a:defRPr/>
            </a:pPr>
            <a:r>
              <a:rPr lang="en-US" sz="2400" b="1">
                <a:solidFill>
                  <a:srgbClr val="0000FF"/>
                </a:solidFill>
                <a:effectLst>
                  <a:outerShdw blurRad="38100" dist="38100" dir="2700000" algn="tl">
                    <a:srgbClr val="C0C0C0"/>
                  </a:outerShdw>
                </a:effectLst>
              </a:rPr>
              <a:t>Simulation </a:t>
            </a:r>
            <a:r>
              <a:rPr lang="en-US" sz="2400" b="1">
                <a:effectLst>
                  <a:outerShdw blurRad="38100" dist="38100" dir="2700000" algn="tl">
                    <a:srgbClr val="C0C0C0"/>
                  </a:outerShdw>
                </a:effectLst>
              </a:rPr>
              <a:t>vs.</a:t>
            </a:r>
            <a:r>
              <a:rPr lang="en-US" sz="2400" b="1">
                <a:solidFill>
                  <a:schemeClr val="folHlink"/>
                </a:solidFill>
                <a:effectLst>
                  <a:outerShdw blurRad="38100" dist="38100" dir="2700000" algn="tl">
                    <a:srgbClr val="C0C0C0"/>
                  </a:outerShdw>
                </a:effectLst>
              </a:rPr>
              <a:t> </a:t>
            </a:r>
            <a:r>
              <a:rPr lang="en-US" sz="2400" b="1">
                <a:solidFill>
                  <a:srgbClr val="00FF00"/>
                </a:solidFill>
                <a:effectLst>
                  <a:outerShdw blurRad="38100" dist="38100" dir="2700000" algn="tl">
                    <a:srgbClr val="C0C0C0"/>
                  </a:outerShdw>
                </a:effectLst>
              </a:rPr>
              <a:t>Real Equipment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7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905000" y="3200400"/>
          <a:ext cx="5394325" cy="2747963"/>
        </p:xfrm>
        <a:graphic>
          <a:graphicData uri="http://schemas.openxmlformats.org/presentationml/2006/ole">
            <p:oleObj spid="_x0000_s1026" name="Document" r:id="rId4" imgW="2615184" imgH="1331976" progId="Word.Document.8">
              <p:embed/>
            </p:oleObj>
          </a:graphicData>
        </a:graphic>
      </p:graphicFrame>
      <p:sp>
        <p:nvSpPr>
          <p:cNvPr id="30750" name="Rectangle 30"/>
          <p:cNvSpPr>
            <a:spLocks noChangeArrowheads="1"/>
          </p:cNvSpPr>
          <p:nvPr/>
        </p:nvSpPr>
        <p:spPr bwMode="auto">
          <a:xfrm>
            <a:off x="533400" y="1371600"/>
            <a:ext cx="8077200" cy="1309688"/>
          </a:xfrm>
          <a:prstGeom prst="rect">
            <a:avLst/>
          </a:prstGeom>
          <a:noFill/>
          <a:ln w="9525">
            <a:noFill/>
            <a:miter lim="800000"/>
            <a:headEnd/>
            <a:tailEnd/>
          </a:ln>
          <a:effectLst/>
        </p:spPr>
        <p:txBody>
          <a:bodyPr>
            <a:spAutoFit/>
          </a:bodyPr>
          <a:lstStyle/>
          <a:p>
            <a:pPr eaLnBrk="0" hangingPunct="0">
              <a:defRPr/>
            </a:pPr>
            <a:r>
              <a:rPr lang="en-US" sz="2400" b="1">
                <a:solidFill>
                  <a:srgbClr val="FFFF00"/>
                </a:solidFill>
                <a:effectLst>
                  <a:outerShdw blurRad="38100" dist="38100" dir="2700000" algn="tl">
                    <a:srgbClr val="000000"/>
                  </a:outerShdw>
                </a:effectLst>
                <a:latin typeface="Comic Sans MS" pitchFamily="66" charset="0"/>
              </a:rPr>
              <a:t>Build a circuit with REAL equipment.</a:t>
            </a:r>
          </a:p>
          <a:p>
            <a:pPr eaLnBrk="0" hangingPunct="0">
              <a:defRPr/>
            </a:pPr>
            <a:endParaRPr lang="en-US" sz="800" b="1">
              <a:solidFill>
                <a:srgbClr val="FFFF00"/>
              </a:solidFill>
              <a:effectLst>
                <a:outerShdw blurRad="38100" dist="38100" dir="2700000" algn="tl">
                  <a:srgbClr val="000000"/>
                </a:outerShdw>
              </a:effectLst>
              <a:latin typeface="Comic Sans MS" pitchFamily="66" charset="0"/>
            </a:endParaRPr>
          </a:p>
          <a:p>
            <a:pPr eaLnBrk="0" hangingPunct="0">
              <a:defRPr/>
            </a:pPr>
            <a:r>
              <a:rPr lang="en-US" sz="2400" b="1">
                <a:solidFill>
                  <a:srgbClr val="FFFF00"/>
                </a:solidFill>
                <a:effectLst>
                  <a:outerShdw blurRad="38100" dist="38100" dir="2700000" algn="tl">
                    <a:srgbClr val="000000"/>
                  </a:outerShdw>
                </a:effectLst>
                <a:latin typeface="Comic Sans MS" pitchFamily="66" charset="0"/>
              </a:rPr>
              <a:t>Explain what happens when you create a break and why?</a:t>
            </a:r>
          </a:p>
        </p:txBody>
      </p:sp>
      <p:sp>
        <p:nvSpPr>
          <p:cNvPr id="30752" name="Text Box 32"/>
          <p:cNvSpPr txBox="1">
            <a:spLocks noChangeArrowheads="1"/>
          </p:cNvSpPr>
          <p:nvPr/>
        </p:nvSpPr>
        <p:spPr bwMode="auto">
          <a:xfrm>
            <a:off x="990600" y="228600"/>
            <a:ext cx="6908800" cy="641350"/>
          </a:xfrm>
          <a:prstGeom prst="rect">
            <a:avLst/>
          </a:prstGeom>
          <a:noFill/>
          <a:ln w="9525">
            <a:noFill/>
            <a:miter lim="800000"/>
            <a:headEnd/>
            <a:tailEnd/>
          </a:ln>
          <a:effectLst/>
        </p:spPr>
        <p:txBody>
          <a:bodyPr>
            <a:spAutoFit/>
          </a:bodyPr>
          <a:lstStyle/>
          <a:p>
            <a:pPr algn="ctr" eaLnBrk="0" hangingPunct="0">
              <a:defRPr/>
            </a:pPr>
            <a:r>
              <a:rPr lang="en-US" sz="3600" b="1">
                <a:solidFill>
                  <a:schemeClr val="bg1"/>
                </a:solidFill>
                <a:effectLst>
                  <a:outerShdw blurRad="38100" dist="38100" dir="2700000" algn="tl">
                    <a:srgbClr val="000000"/>
                  </a:outerShdw>
                </a:effectLst>
                <a:latin typeface="Tahoma" pitchFamily="34" charset="0"/>
              </a:rPr>
              <a:t>Lab </a:t>
            </a:r>
            <a:r>
              <a:rPr lang="en-US" b="1">
                <a:solidFill>
                  <a:schemeClr val="bg1"/>
                </a:solidFill>
                <a:effectLst>
                  <a:outerShdw blurRad="38100" dist="38100" dir="2700000" algn="tl">
                    <a:srgbClr val="000000"/>
                  </a:outerShdw>
                </a:effectLst>
                <a:latin typeface="Tahoma" pitchFamily="34" charset="0"/>
              </a:rPr>
              <a:t>(Algebra-based Physics)</a:t>
            </a:r>
          </a:p>
        </p:txBody>
      </p:sp>
      <p:sp>
        <p:nvSpPr>
          <p:cNvPr id="30753" name="Rectangle 33"/>
          <p:cNvSpPr>
            <a:spLocks noChangeArrowheads="1"/>
          </p:cNvSpPr>
          <p:nvPr/>
        </p:nvSpPr>
        <p:spPr bwMode="auto">
          <a:xfrm>
            <a:off x="4343400" y="3200400"/>
            <a:ext cx="3200400" cy="2743200"/>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0">
                                            <p:txEl>
                                              <p:pRg st="2" end="2"/>
                                            </p:txEl>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07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97" name="Rectangle 29"/>
          <p:cNvSpPr>
            <a:spLocks noChangeArrowheads="1"/>
          </p:cNvSpPr>
          <p:nvPr/>
        </p:nvSpPr>
        <p:spPr bwMode="auto">
          <a:xfrm>
            <a:off x="457200" y="1219200"/>
            <a:ext cx="5502275" cy="457200"/>
          </a:xfrm>
          <a:prstGeom prst="rect">
            <a:avLst/>
          </a:prstGeom>
          <a:noFill/>
          <a:ln w="9525">
            <a:noFill/>
            <a:miter lim="800000"/>
            <a:headEnd/>
            <a:tailEnd/>
          </a:ln>
          <a:effectLst/>
        </p:spPr>
        <p:txBody>
          <a:bodyPr wrap="none">
            <a:spAutoFit/>
          </a:bodyPr>
          <a:lstStyle/>
          <a:p>
            <a:pPr eaLnBrk="0" hangingPunct="0">
              <a:defRPr/>
            </a:pPr>
            <a:r>
              <a:rPr lang="en-US" sz="2400" b="1">
                <a:solidFill>
                  <a:srgbClr val="FFFF00"/>
                </a:solidFill>
                <a:effectLst>
                  <a:outerShdw blurRad="38100" dist="38100" dir="2700000" algn="tl">
                    <a:srgbClr val="000000"/>
                  </a:outerShdw>
                </a:effectLst>
                <a:latin typeface="Comic Sans MS" pitchFamily="66" charset="0"/>
              </a:rPr>
              <a:t>Build a circuit with REAL Equipment</a:t>
            </a:r>
          </a:p>
        </p:txBody>
      </p:sp>
      <p:grpSp>
        <p:nvGrpSpPr>
          <p:cNvPr id="2" name="Group 119"/>
          <p:cNvGrpSpPr>
            <a:grpSpLocks/>
          </p:cNvGrpSpPr>
          <p:nvPr/>
        </p:nvGrpSpPr>
        <p:grpSpPr bwMode="auto">
          <a:xfrm>
            <a:off x="2603500" y="2438400"/>
            <a:ext cx="3803650" cy="3938588"/>
            <a:chOff x="14" y="1464"/>
            <a:chExt cx="2396" cy="2481"/>
          </a:xfrm>
        </p:grpSpPr>
        <p:sp>
          <p:nvSpPr>
            <p:cNvPr id="16390" name="AutoShape 30"/>
            <p:cNvSpPr>
              <a:spLocks noChangeAspect="1" noChangeArrowheads="1" noTextEdit="1"/>
            </p:cNvSpPr>
            <p:nvPr/>
          </p:nvSpPr>
          <p:spPr bwMode="auto">
            <a:xfrm>
              <a:off x="14" y="1464"/>
              <a:ext cx="2396" cy="2481"/>
            </a:xfrm>
            <a:prstGeom prst="rect">
              <a:avLst/>
            </a:prstGeom>
            <a:noFill/>
            <a:ln w="9525">
              <a:noFill/>
              <a:miter lim="800000"/>
              <a:headEnd/>
              <a:tailEnd/>
            </a:ln>
          </p:spPr>
          <p:txBody>
            <a:bodyPr/>
            <a:lstStyle/>
            <a:p>
              <a:endParaRPr lang="en-US"/>
            </a:p>
          </p:txBody>
        </p:sp>
        <p:sp>
          <p:nvSpPr>
            <p:cNvPr id="16391" name="Rectangle 31"/>
            <p:cNvSpPr>
              <a:spLocks noChangeArrowheads="1"/>
            </p:cNvSpPr>
            <p:nvPr/>
          </p:nvSpPr>
          <p:spPr bwMode="auto">
            <a:xfrm>
              <a:off x="54" y="1495"/>
              <a:ext cx="2309" cy="2419"/>
            </a:xfrm>
            <a:prstGeom prst="rect">
              <a:avLst/>
            </a:prstGeom>
            <a:solidFill>
              <a:srgbClr val="FFFFFF"/>
            </a:solidFill>
            <a:ln w="0">
              <a:solidFill>
                <a:srgbClr val="000000"/>
              </a:solidFill>
              <a:miter lim="800000"/>
              <a:headEnd/>
              <a:tailEnd/>
            </a:ln>
          </p:spPr>
          <p:txBody>
            <a:bodyPr/>
            <a:lstStyle/>
            <a:p>
              <a:endParaRPr lang="en-US"/>
            </a:p>
          </p:txBody>
        </p:sp>
        <p:sp>
          <p:nvSpPr>
            <p:cNvPr id="16392" name="Rectangle 32"/>
            <p:cNvSpPr>
              <a:spLocks noChangeArrowheads="1"/>
            </p:cNvSpPr>
            <p:nvPr/>
          </p:nvSpPr>
          <p:spPr bwMode="auto">
            <a:xfrm>
              <a:off x="590" y="1626"/>
              <a:ext cx="1552" cy="1976"/>
            </a:xfrm>
            <a:prstGeom prst="rect">
              <a:avLst/>
            </a:prstGeom>
            <a:solidFill>
              <a:srgbClr val="C0C0C0"/>
            </a:solidFill>
            <a:ln w="9525">
              <a:noFill/>
              <a:miter lim="800000"/>
              <a:headEnd/>
              <a:tailEnd/>
            </a:ln>
          </p:spPr>
          <p:txBody>
            <a:bodyPr/>
            <a:lstStyle/>
            <a:p>
              <a:endParaRPr lang="en-US"/>
            </a:p>
          </p:txBody>
        </p:sp>
        <p:sp>
          <p:nvSpPr>
            <p:cNvPr id="16393" name="Line 33"/>
            <p:cNvSpPr>
              <a:spLocks noChangeShapeType="1"/>
            </p:cNvSpPr>
            <p:nvPr/>
          </p:nvSpPr>
          <p:spPr bwMode="auto">
            <a:xfrm>
              <a:off x="590" y="3602"/>
              <a:ext cx="1552" cy="1"/>
            </a:xfrm>
            <a:prstGeom prst="line">
              <a:avLst/>
            </a:prstGeom>
            <a:noFill/>
            <a:ln w="0">
              <a:solidFill>
                <a:srgbClr val="000000"/>
              </a:solidFill>
              <a:round/>
              <a:headEnd/>
              <a:tailEnd/>
            </a:ln>
          </p:spPr>
          <p:txBody>
            <a:bodyPr/>
            <a:lstStyle/>
            <a:p>
              <a:endParaRPr lang="en-US"/>
            </a:p>
          </p:txBody>
        </p:sp>
        <p:sp>
          <p:nvSpPr>
            <p:cNvPr id="16394" name="Line 34"/>
            <p:cNvSpPr>
              <a:spLocks noChangeShapeType="1"/>
            </p:cNvSpPr>
            <p:nvPr/>
          </p:nvSpPr>
          <p:spPr bwMode="auto">
            <a:xfrm>
              <a:off x="590" y="3209"/>
              <a:ext cx="1552" cy="1"/>
            </a:xfrm>
            <a:prstGeom prst="line">
              <a:avLst/>
            </a:prstGeom>
            <a:noFill/>
            <a:ln w="0">
              <a:solidFill>
                <a:srgbClr val="000000"/>
              </a:solidFill>
              <a:round/>
              <a:headEnd/>
              <a:tailEnd/>
            </a:ln>
          </p:spPr>
          <p:txBody>
            <a:bodyPr/>
            <a:lstStyle/>
            <a:p>
              <a:endParaRPr lang="en-US"/>
            </a:p>
          </p:txBody>
        </p:sp>
        <p:sp>
          <p:nvSpPr>
            <p:cNvPr id="16395" name="Line 35"/>
            <p:cNvSpPr>
              <a:spLocks noChangeShapeType="1"/>
            </p:cNvSpPr>
            <p:nvPr/>
          </p:nvSpPr>
          <p:spPr bwMode="auto">
            <a:xfrm>
              <a:off x="590" y="2810"/>
              <a:ext cx="1552" cy="1"/>
            </a:xfrm>
            <a:prstGeom prst="line">
              <a:avLst/>
            </a:prstGeom>
            <a:noFill/>
            <a:ln w="0">
              <a:solidFill>
                <a:srgbClr val="000000"/>
              </a:solidFill>
              <a:round/>
              <a:headEnd/>
              <a:tailEnd/>
            </a:ln>
          </p:spPr>
          <p:txBody>
            <a:bodyPr/>
            <a:lstStyle/>
            <a:p>
              <a:endParaRPr lang="en-US"/>
            </a:p>
          </p:txBody>
        </p:sp>
        <p:sp>
          <p:nvSpPr>
            <p:cNvPr id="16396" name="Line 36"/>
            <p:cNvSpPr>
              <a:spLocks noChangeShapeType="1"/>
            </p:cNvSpPr>
            <p:nvPr/>
          </p:nvSpPr>
          <p:spPr bwMode="auto">
            <a:xfrm>
              <a:off x="590" y="2418"/>
              <a:ext cx="1552" cy="0"/>
            </a:xfrm>
            <a:prstGeom prst="line">
              <a:avLst/>
            </a:prstGeom>
            <a:noFill/>
            <a:ln w="0">
              <a:solidFill>
                <a:srgbClr val="000000"/>
              </a:solidFill>
              <a:round/>
              <a:headEnd/>
              <a:tailEnd/>
            </a:ln>
          </p:spPr>
          <p:txBody>
            <a:bodyPr/>
            <a:lstStyle/>
            <a:p>
              <a:endParaRPr lang="en-US"/>
            </a:p>
          </p:txBody>
        </p:sp>
        <p:sp>
          <p:nvSpPr>
            <p:cNvPr id="16397" name="Line 37"/>
            <p:cNvSpPr>
              <a:spLocks noChangeShapeType="1"/>
            </p:cNvSpPr>
            <p:nvPr/>
          </p:nvSpPr>
          <p:spPr bwMode="auto">
            <a:xfrm>
              <a:off x="590" y="2019"/>
              <a:ext cx="1552" cy="1"/>
            </a:xfrm>
            <a:prstGeom prst="line">
              <a:avLst/>
            </a:prstGeom>
            <a:noFill/>
            <a:ln w="0">
              <a:solidFill>
                <a:srgbClr val="000000"/>
              </a:solidFill>
              <a:round/>
              <a:headEnd/>
              <a:tailEnd/>
            </a:ln>
          </p:spPr>
          <p:txBody>
            <a:bodyPr/>
            <a:lstStyle/>
            <a:p>
              <a:endParaRPr lang="en-US"/>
            </a:p>
          </p:txBody>
        </p:sp>
        <p:sp>
          <p:nvSpPr>
            <p:cNvPr id="16398" name="Line 38"/>
            <p:cNvSpPr>
              <a:spLocks noChangeShapeType="1"/>
            </p:cNvSpPr>
            <p:nvPr/>
          </p:nvSpPr>
          <p:spPr bwMode="auto">
            <a:xfrm>
              <a:off x="590" y="1626"/>
              <a:ext cx="1552" cy="1"/>
            </a:xfrm>
            <a:prstGeom prst="line">
              <a:avLst/>
            </a:prstGeom>
            <a:noFill/>
            <a:ln w="0">
              <a:solidFill>
                <a:srgbClr val="000000"/>
              </a:solidFill>
              <a:round/>
              <a:headEnd/>
              <a:tailEnd/>
            </a:ln>
          </p:spPr>
          <p:txBody>
            <a:bodyPr/>
            <a:lstStyle/>
            <a:p>
              <a:endParaRPr lang="en-US"/>
            </a:p>
          </p:txBody>
        </p:sp>
        <p:sp>
          <p:nvSpPr>
            <p:cNvPr id="16399" name="Rectangle 39"/>
            <p:cNvSpPr>
              <a:spLocks noChangeArrowheads="1"/>
            </p:cNvSpPr>
            <p:nvPr/>
          </p:nvSpPr>
          <p:spPr bwMode="auto">
            <a:xfrm>
              <a:off x="590" y="1626"/>
              <a:ext cx="1552" cy="1976"/>
            </a:xfrm>
            <a:prstGeom prst="rect">
              <a:avLst/>
            </a:prstGeom>
            <a:noFill/>
            <a:ln w="12700">
              <a:solidFill>
                <a:srgbClr val="808080"/>
              </a:solidFill>
              <a:miter lim="800000"/>
              <a:headEnd/>
              <a:tailEnd/>
            </a:ln>
          </p:spPr>
          <p:txBody>
            <a:bodyPr/>
            <a:lstStyle/>
            <a:p>
              <a:endParaRPr lang="en-US"/>
            </a:p>
          </p:txBody>
        </p:sp>
        <p:sp>
          <p:nvSpPr>
            <p:cNvPr id="16400" name="Rectangle 40"/>
            <p:cNvSpPr>
              <a:spLocks noChangeArrowheads="1"/>
            </p:cNvSpPr>
            <p:nvPr/>
          </p:nvSpPr>
          <p:spPr bwMode="auto">
            <a:xfrm>
              <a:off x="1447" y="2493"/>
              <a:ext cx="410" cy="1109"/>
            </a:xfrm>
            <a:prstGeom prst="rect">
              <a:avLst/>
            </a:prstGeom>
            <a:solidFill>
              <a:srgbClr val="0000FF"/>
            </a:solidFill>
            <a:ln w="0">
              <a:solidFill>
                <a:srgbClr val="000000"/>
              </a:solidFill>
              <a:miter lim="800000"/>
              <a:headEnd/>
              <a:tailEnd/>
            </a:ln>
          </p:spPr>
          <p:txBody>
            <a:bodyPr/>
            <a:lstStyle/>
            <a:p>
              <a:endParaRPr lang="en-US"/>
            </a:p>
          </p:txBody>
        </p:sp>
        <p:sp>
          <p:nvSpPr>
            <p:cNvPr id="16401" name="Rectangle 41"/>
            <p:cNvSpPr>
              <a:spLocks noChangeArrowheads="1"/>
            </p:cNvSpPr>
            <p:nvPr/>
          </p:nvSpPr>
          <p:spPr bwMode="auto">
            <a:xfrm>
              <a:off x="796" y="2200"/>
              <a:ext cx="410" cy="1402"/>
            </a:xfrm>
            <a:prstGeom prst="rect">
              <a:avLst/>
            </a:prstGeom>
            <a:solidFill>
              <a:srgbClr val="00FF00"/>
            </a:solidFill>
            <a:ln w="0">
              <a:solidFill>
                <a:srgbClr val="000000"/>
              </a:solidFill>
              <a:miter lim="800000"/>
              <a:headEnd/>
              <a:tailEnd/>
            </a:ln>
          </p:spPr>
          <p:txBody>
            <a:bodyPr/>
            <a:lstStyle/>
            <a:p>
              <a:endParaRPr lang="en-US"/>
            </a:p>
          </p:txBody>
        </p:sp>
        <p:sp>
          <p:nvSpPr>
            <p:cNvPr id="16402" name="Line 42"/>
            <p:cNvSpPr>
              <a:spLocks noChangeShapeType="1"/>
            </p:cNvSpPr>
            <p:nvPr/>
          </p:nvSpPr>
          <p:spPr bwMode="auto">
            <a:xfrm flipV="1">
              <a:off x="1652" y="2424"/>
              <a:ext cx="1" cy="69"/>
            </a:xfrm>
            <a:prstGeom prst="line">
              <a:avLst/>
            </a:prstGeom>
            <a:noFill/>
            <a:ln w="26988">
              <a:solidFill>
                <a:srgbClr val="000000"/>
              </a:solidFill>
              <a:round/>
              <a:headEnd/>
              <a:tailEnd/>
            </a:ln>
          </p:spPr>
          <p:txBody>
            <a:bodyPr/>
            <a:lstStyle/>
            <a:p>
              <a:endParaRPr lang="en-US"/>
            </a:p>
          </p:txBody>
        </p:sp>
        <p:sp>
          <p:nvSpPr>
            <p:cNvPr id="16403" name="Line 43"/>
            <p:cNvSpPr>
              <a:spLocks noChangeShapeType="1"/>
            </p:cNvSpPr>
            <p:nvPr/>
          </p:nvSpPr>
          <p:spPr bwMode="auto">
            <a:xfrm>
              <a:off x="1629" y="2424"/>
              <a:ext cx="55" cy="1"/>
            </a:xfrm>
            <a:prstGeom prst="line">
              <a:avLst/>
            </a:prstGeom>
            <a:noFill/>
            <a:ln w="26988">
              <a:solidFill>
                <a:srgbClr val="000000"/>
              </a:solidFill>
              <a:round/>
              <a:headEnd/>
              <a:tailEnd/>
            </a:ln>
          </p:spPr>
          <p:txBody>
            <a:bodyPr/>
            <a:lstStyle/>
            <a:p>
              <a:endParaRPr lang="en-US"/>
            </a:p>
          </p:txBody>
        </p:sp>
        <p:sp>
          <p:nvSpPr>
            <p:cNvPr id="16404" name="Line 44"/>
            <p:cNvSpPr>
              <a:spLocks noChangeShapeType="1"/>
            </p:cNvSpPr>
            <p:nvPr/>
          </p:nvSpPr>
          <p:spPr bwMode="auto">
            <a:xfrm>
              <a:off x="1652" y="2493"/>
              <a:ext cx="1" cy="68"/>
            </a:xfrm>
            <a:prstGeom prst="line">
              <a:avLst/>
            </a:prstGeom>
            <a:noFill/>
            <a:ln w="26988">
              <a:solidFill>
                <a:srgbClr val="000000"/>
              </a:solidFill>
              <a:round/>
              <a:headEnd/>
              <a:tailEnd/>
            </a:ln>
          </p:spPr>
          <p:txBody>
            <a:bodyPr/>
            <a:lstStyle/>
            <a:p>
              <a:endParaRPr lang="en-US"/>
            </a:p>
          </p:txBody>
        </p:sp>
        <p:sp>
          <p:nvSpPr>
            <p:cNvPr id="16405" name="Line 45"/>
            <p:cNvSpPr>
              <a:spLocks noChangeShapeType="1"/>
            </p:cNvSpPr>
            <p:nvPr/>
          </p:nvSpPr>
          <p:spPr bwMode="auto">
            <a:xfrm>
              <a:off x="1629" y="2561"/>
              <a:ext cx="55" cy="1"/>
            </a:xfrm>
            <a:prstGeom prst="line">
              <a:avLst/>
            </a:prstGeom>
            <a:noFill/>
            <a:ln w="26988">
              <a:solidFill>
                <a:srgbClr val="000000"/>
              </a:solidFill>
              <a:round/>
              <a:headEnd/>
              <a:tailEnd/>
            </a:ln>
          </p:spPr>
          <p:txBody>
            <a:bodyPr/>
            <a:lstStyle/>
            <a:p>
              <a:endParaRPr lang="en-US"/>
            </a:p>
          </p:txBody>
        </p:sp>
        <p:sp>
          <p:nvSpPr>
            <p:cNvPr id="16406" name="Line 46"/>
            <p:cNvSpPr>
              <a:spLocks noChangeShapeType="1"/>
            </p:cNvSpPr>
            <p:nvPr/>
          </p:nvSpPr>
          <p:spPr bwMode="auto">
            <a:xfrm flipV="1">
              <a:off x="1002" y="2081"/>
              <a:ext cx="1" cy="119"/>
            </a:xfrm>
            <a:prstGeom prst="line">
              <a:avLst/>
            </a:prstGeom>
            <a:noFill/>
            <a:ln w="26988">
              <a:solidFill>
                <a:srgbClr val="000000"/>
              </a:solidFill>
              <a:round/>
              <a:headEnd/>
              <a:tailEnd/>
            </a:ln>
          </p:spPr>
          <p:txBody>
            <a:bodyPr/>
            <a:lstStyle/>
            <a:p>
              <a:endParaRPr lang="en-US"/>
            </a:p>
          </p:txBody>
        </p:sp>
        <p:sp>
          <p:nvSpPr>
            <p:cNvPr id="16407" name="Line 47"/>
            <p:cNvSpPr>
              <a:spLocks noChangeShapeType="1"/>
            </p:cNvSpPr>
            <p:nvPr/>
          </p:nvSpPr>
          <p:spPr bwMode="auto">
            <a:xfrm>
              <a:off x="978" y="2081"/>
              <a:ext cx="55" cy="1"/>
            </a:xfrm>
            <a:prstGeom prst="line">
              <a:avLst/>
            </a:prstGeom>
            <a:noFill/>
            <a:ln w="26988">
              <a:solidFill>
                <a:srgbClr val="000000"/>
              </a:solidFill>
              <a:round/>
              <a:headEnd/>
              <a:tailEnd/>
            </a:ln>
          </p:spPr>
          <p:txBody>
            <a:bodyPr/>
            <a:lstStyle/>
            <a:p>
              <a:endParaRPr lang="en-US"/>
            </a:p>
          </p:txBody>
        </p:sp>
        <p:sp>
          <p:nvSpPr>
            <p:cNvPr id="16408" name="Line 48"/>
            <p:cNvSpPr>
              <a:spLocks noChangeShapeType="1"/>
            </p:cNvSpPr>
            <p:nvPr/>
          </p:nvSpPr>
          <p:spPr bwMode="auto">
            <a:xfrm>
              <a:off x="1002" y="2200"/>
              <a:ext cx="1" cy="118"/>
            </a:xfrm>
            <a:prstGeom prst="line">
              <a:avLst/>
            </a:prstGeom>
            <a:noFill/>
            <a:ln w="26988">
              <a:solidFill>
                <a:srgbClr val="000000"/>
              </a:solidFill>
              <a:round/>
              <a:headEnd/>
              <a:tailEnd/>
            </a:ln>
          </p:spPr>
          <p:txBody>
            <a:bodyPr/>
            <a:lstStyle/>
            <a:p>
              <a:endParaRPr lang="en-US"/>
            </a:p>
          </p:txBody>
        </p:sp>
        <p:sp>
          <p:nvSpPr>
            <p:cNvPr id="16409" name="Line 49"/>
            <p:cNvSpPr>
              <a:spLocks noChangeShapeType="1"/>
            </p:cNvSpPr>
            <p:nvPr/>
          </p:nvSpPr>
          <p:spPr bwMode="auto">
            <a:xfrm>
              <a:off x="978" y="2318"/>
              <a:ext cx="55" cy="1"/>
            </a:xfrm>
            <a:prstGeom prst="line">
              <a:avLst/>
            </a:prstGeom>
            <a:noFill/>
            <a:ln w="26988">
              <a:solidFill>
                <a:srgbClr val="000000"/>
              </a:solidFill>
              <a:round/>
              <a:headEnd/>
              <a:tailEnd/>
            </a:ln>
          </p:spPr>
          <p:txBody>
            <a:bodyPr/>
            <a:lstStyle/>
            <a:p>
              <a:endParaRPr lang="en-US"/>
            </a:p>
          </p:txBody>
        </p:sp>
        <p:sp>
          <p:nvSpPr>
            <p:cNvPr id="16410" name="Line 50"/>
            <p:cNvSpPr>
              <a:spLocks noChangeShapeType="1"/>
            </p:cNvSpPr>
            <p:nvPr/>
          </p:nvSpPr>
          <p:spPr bwMode="auto">
            <a:xfrm>
              <a:off x="590" y="1626"/>
              <a:ext cx="1" cy="1976"/>
            </a:xfrm>
            <a:prstGeom prst="line">
              <a:avLst/>
            </a:prstGeom>
            <a:noFill/>
            <a:ln w="0">
              <a:solidFill>
                <a:srgbClr val="000000"/>
              </a:solidFill>
              <a:round/>
              <a:headEnd/>
              <a:tailEnd/>
            </a:ln>
          </p:spPr>
          <p:txBody>
            <a:bodyPr/>
            <a:lstStyle/>
            <a:p>
              <a:endParaRPr lang="en-US"/>
            </a:p>
          </p:txBody>
        </p:sp>
        <p:sp>
          <p:nvSpPr>
            <p:cNvPr id="16411" name="Line 51"/>
            <p:cNvSpPr>
              <a:spLocks noChangeShapeType="1"/>
            </p:cNvSpPr>
            <p:nvPr/>
          </p:nvSpPr>
          <p:spPr bwMode="auto">
            <a:xfrm>
              <a:off x="542" y="3602"/>
              <a:ext cx="48" cy="1"/>
            </a:xfrm>
            <a:prstGeom prst="line">
              <a:avLst/>
            </a:prstGeom>
            <a:noFill/>
            <a:ln w="0">
              <a:solidFill>
                <a:srgbClr val="000000"/>
              </a:solidFill>
              <a:round/>
              <a:headEnd/>
              <a:tailEnd/>
            </a:ln>
          </p:spPr>
          <p:txBody>
            <a:bodyPr/>
            <a:lstStyle/>
            <a:p>
              <a:endParaRPr lang="en-US"/>
            </a:p>
          </p:txBody>
        </p:sp>
        <p:sp>
          <p:nvSpPr>
            <p:cNvPr id="16412" name="Line 52"/>
            <p:cNvSpPr>
              <a:spLocks noChangeShapeType="1"/>
            </p:cNvSpPr>
            <p:nvPr/>
          </p:nvSpPr>
          <p:spPr bwMode="auto">
            <a:xfrm>
              <a:off x="542" y="3209"/>
              <a:ext cx="48" cy="1"/>
            </a:xfrm>
            <a:prstGeom prst="line">
              <a:avLst/>
            </a:prstGeom>
            <a:noFill/>
            <a:ln w="0">
              <a:solidFill>
                <a:srgbClr val="000000"/>
              </a:solidFill>
              <a:round/>
              <a:headEnd/>
              <a:tailEnd/>
            </a:ln>
          </p:spPr>
          <p:txBody>
            <a:bodyPr/>
            <a:lstStyle/>
            <a:p>
              <a:endParaRPr lang="en-US"/>
            </a:p>
          </p:txBody>
        </p:sp>
        <p:sp>
          <p:nvSpPr>
            <p:cNvPr id="16413" name="Line 53"/>
            <p:cNvSpPr>
              <a:spLocks noChangeShapeType="1"/>
            </p:cNvSpPr>
            <p:nvPr/>
          </p:nvSpPr>
          <p:spPr bwMode="auto">
            <a:xfrm>
              <a:off x="542" y="2810"/>
              <a:ext cx="48" cy="1"/>
            </a:xfrm>
            <a:prstGeom prst="line">
              <a:avLst/>
            </a:prstGeom>
            <a:noFill/>
            <a:ln w="0">
              <a:solidFill>
                <a:srgbClr val="000000"/>
              </a:solidFill>
              <a:round/>
              <a:headEnd/>
              <a:tailEnd/>
            </a:ln>
          </p:spPr>
          <p:txBody>
            <a:bodyPr/>
            <a:lstStyle/>
            <a:p>
              <a:endParaRPr lang="en-US"/>
            </a:p>
          </p:txBody>
        </p:sp>
        <p:sp>
          <p:nvSpPr>
            <p:cNvPr id="16414" name="Line 54"/>
            <p:cNvSpPr>
              <a:spLocks noChangeShapeType="1"/>
            </p:cNvSpPr>
            <p:nvPr/>
          </p:nvSpPr>
          <p:spPr bwMode="auto">
            <a:xfrm>
              <a:off x="542" y="2418"/>
              <a:ext cx="48" cy="0"/>
            </a:xfrm>
            <a:prstGeom prst="line">
              <a:avLst/>
            </a:prstGeom>
            <a:noFill/>
            <a:ln w="0">
              <a:solidFill>
                <a:srgbClr val="000000"/>
              </a:solidFill>
              <a:round/>
              <a:headEnd/>
              <a:tailEnd/>
            </a:ln>
          </p:spPr>
          <p:txBody>
            <a:bodyPr/>
            <a:lstStyle/>
            <a:p>
              <a:endParaRPr lang="en-US"/>
            </a:p>
          </p:txBody>
        </p:sp>
        <p:sp>
          <p:nvSpPr>
            <p:cNvPr id="16415" name="Line 55"/>
            <p:cNvSpPr>
              <a:spLocks noChangeShapeType="1"/>
            </p:cNvSpPr>
            <p:nvPr/>
          </p:nvSpPr>
          <p:spPr bwMode="auto">
            <a:xfrm>
              <a:off x="542" y="2019"/>
              <a:ext cx="48" cy="1"/>
            </a:xfrm>
            <a:prstGeom prst="line">
              <a:avLst/>
            </a:prstGeom>
            <a:noFill/>
            <a:ln w="0">
              <a:solidFill>
                <a:srgbClr val="000000"/>
              </a:solidFill>
              <a:round/>
              <a:headEnd/>
              <a:tailEnd/>
            </a:ln>
          </p:spPr>
          <p:txBody>
            <a:bodyPr/>
            <a:lstStyle/>
            <a:p>
              <a:endParaRPr lang="en-US"/>
            </a:p>
          </p:txBody>
        </p:sp>
        <p:sp>
          <p:nvSpPr>
            <p:cNvPr id="16416" name="Line 56"/>
            <p:cNvSpPr>
              <a:spLocks noChangeShapeType="1"/>
            </p:cNvSpPr>
            <p:nvPr/>
          </p:nvSpPr>
          <p:spPr bwMode="auto">
            <a:xfrm>
              <a:off x="542" y="1626"/>
              <a:ext cx="48" cy="1"/>
            </a:xfrm>
            <a:prstGeom prst="line">
              <a:avLst/>
            </a:prstGeom>
            <a:noFill/>
            <a:ln w="0">
              <a:solidFill>
                <a:srgbClr val="000000"/>
              </a:solidFill>
              <a:round/>
              <a:headEnd/>
              <a:tailEnd/>
            </a:ln>
          </p:spPr>
          <p:txBody>
            <a:bodyPr/>
            <a:lstStyle/>
            <a:p>
              <a:endParaRPr lang="en-US"/>
            </a:p>
          </p:txBody>
        </p:sp>
        <p:sp>
          <p:nvSpPr>
            <p:cNvPr id="16417" name="Rectangle 57"/>
            <p:cNvSpPr>
              <a:spLocks noChangeArrowheads="1"/>
            </p:cNvSpPr>
            <p:nvPr/>
          </p:nvSpPr>
          <p:spPr bwMode="auto">
            <a:xfrm>
              <a:off x="384" y="3534"/>
              <a:ext cx="89" cy="192"/>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rPr>
                <a:t>0</a:t>
              </a:r>
              <a:endParaRPr lang="en-US" sz="2400">
                <a:latin typeface="Times"/>
              </a:endParaRPr>
            </a:p>
          </p:txBody>
        </p:sp>
        <p:sp>
          <p:nvSpPr>
            <p:cNvPr id="16418" name="Rectangle 58"/>
            <p:cNvSpPr>
              <a:spLocks noChangeArrowheads="1"/>
            </p:cNvSpPr>
            <p:nvPr/>
          </p:nvSpPr>
          <p:spPr bwMode="auto">
            <a:xfrm>
              <a:off x="384" y="3141"/>
              <a:ext cx="89" cy="192"/>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rPr>
                <a:t>5</a:t>
              </a:r>
              <a:endParaRPr lang="en-US" sz="2400">
                <a:latin typeface="Times"/>
              </a:endParaRPr>
            </a:p>
          </p:txBody>
        </p:sp>
        <p:sp>
          <p:nvSpPr>
            <p:cNvPr id="16419" name="Rectangle 59"/>
            <p:cNvSpPr>
              <a:spLocks noChangeArrowheads="1"/>
            </p:cNvSpPr>
            <p:nvPr/>
          </p:nvSpPr>
          <p:spPr bwMode="auto">
            <a:xfrm>
              <a:off x="298" y="2742"/>
              <a:ext cx="178" cy="192"/>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rPr>
                <a:t>10</a:t>
              </a:r>
              <a:endParaRPr lang="en-US" sz="2400">
                <a:latin typeface="Times"/>
              </a:endParaRPr>
            </a:p>
          </p:txBody>
        </p:sp>
        <p:sp>
          <p:nvSpPr>
            <p:cNvPr id="16420" name="Rectangle 60"/>
            <p:cNvSpPr>
              <a:spLocks noChangeArrowheads="1"/>
            </p:cNvSpPr>
            <p:nvPr/>
          </p:nvSpPr>
          <p:spPr bwMode="auto">
            <a:xfrm>
              <a:off x="298" y="2349"/>
              <a:ext cx="178" cy="192"/>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rPr>
                <a:t>15</a:t>
              </a:r>
              <a:endParaRPr lang="en-US" sz="2400">
                <a:latin typeface="Times"/>
              </a:endParaRPr>
            </a:p>
          </p:txBody>
        </p:sp>
        <p:sp>
          <p:nvSpPr>
            <p:cNvPr id="16421" name="Rectangle 61"/>
            <p:cNvSpPr>
              <a:spLocks noChangeArrowheads="1"/>
            </p:cNvSpPr>
            <p:nvPr/>
          </p:nvSpPr>
          <p:spPr bwMode="auto">
            <a:xfrm>
              <a:off x="298" y="1950"/>
              <a:ext cx="178" cy="192"/>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rPr>
                <a:t>20</a:t>
              </a:r>
              <a:endParaRPr lang="en-US" sz="2400">
                <a:latin typeface="Times"/>
              </a:endParaRPr>
            </a:p>
          </p:txBody>
        </p:sp>
        <p:sp>
          <p:nvSpPr>
            <p:cNvPr id="16422" name="Rectangle 62"/>
            <p:cNvSpPr>
              <a:spLocks noChangeArrowheads="1"/>
            </p:cNvSpPr>
            <p:nvPr/>
          </p:nvSpPr>
          <p:spPr bwMode="auto">
            <a:xfrm>
              <a:off x="298" y="1558"/>
              <a:ext cx="178" cy="192"/>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rPr>
                <a:t>25</a:t>
              </a:r>
              <a:endParaRPr lang="en-US" sz="2400">
                <a:latin typeface="Times"/>
              </a:endParaRPr>
            </a:p>
          </p:txBody>
        </p:sp>
        <p:sp>
          <p:nvSpPr>
            <p:cNvPr id="16423" name="Rectangle 63"/>
            <p:cNvSpPr>
              <a:spLocks noChangeArrowheads="1"/>
            </p:cNvSpPr>
            <p:nvPr/>
          </p:nvSpPr>
          <p:spPr bwMode="auto">
            <a:xfrm rot="-5400000">
              <a:off x="-246" y="2389"/>
              <a:ext cx="891" cy="211"/>
            </a:xfrm>
            <a:prstGeom prst="rect">
              <a:avLst/>
            </a:prstGeom>
            <a:noFill/>
            <a:ln w="9525">
              <a:noFill/>
              <a:miter lim="800000"/>
              <a:headEnd/>
              <a:tailEnd/>
            </a:ln>
          </p:spPr>
          <p:txBody>
            <a:bodyPr wrap="none" lIns="0" tIns="0" rIns="0" bIns="0">
              <a:spAutoFit/>
            </a:bodyPr>
            <a:lstStyle/>
            <a:p>
              <a:pPr eaLnBrk="0" hangingPunct="0"/>
              <a:r>
                <a:rPr lang="en-US" sz="2200" b="1">
                  <a:solidFill>
                    <a:srgbClr val="000000"/>
                  </a:solidFill>
                </a:rPr>
                <a:t>Time (min)</a:t>
              </a:r>
              <a:endParaRPr lang="en-US" sz="2400">
                <a:latin typeface="Times"/>
              </a:endParaRPr>
            </a:p>
          </p:txBody>
        </p:sp>
        <p:sp>
          <p:nvSpPr>
            <p:cNvPr id="16424" name="Rectangle 64"/>
            <p:cNvSpPr>
              <a:spLocks noChangeArrowheads="1"/>
            </p:cNvSpPr>
            <p:nvPr/>
          </p:nvSpPr>
          <p:spPr bwMode="auto">
            <a:xfrm>
              <a:off x="54" y="1495"/>
              <a:ext cx="2309" cy="2419"/>
            </a:xfrm>
            <a:prstGeom prst="rect">
              <a:avLst/>
            </a:prstGeom>
            <a:noFill/>
            <a:ln w="0">
              <a:solidFill>
                <a:srgbClr val="000000"/>
              </a:solidFill>
              <a:miter lim="800000"/>
              <a:headEnd/>
              <a:tailEnd/>
            </a:ln>
          </p:spPr>
          <p:txBody>
            <a:bodyPr/>
            <a:lstStyle/>
            <a:p>
              <a:endParaRPr lang="en-US"/>
            </a:p>
          </p:txBody>
        </p:sp>
        <p:sp>
          <p:nvSpPr>
            <p:cNvPr id="16425" name="Rectangle 65"/>
            <p:cNvSpPr>
              <a:spLocks noChangeArrowheads="1"/>
            </p:cNvSpPr>
            <p:nvPr/>
          </p:nvSpPr>
          <p:spPr bwMode="auto">
            <a:xfrm>
              <a:off x="1437" y="3616"/>
              <a:ext cx="406" cy="230"/>
            </a:xfrm>
            <a:prstGeom prst="rect">
              <a:avLst/>
            </a:prstGeom>
            <a:noFill/>
            <a:ln w="9525">
              <a:noFill/>
              <a:miter lim="800000"/>
              <a:headEnd/>
              <a:tailEnd/>
            </a:ln>
          </p:spPr>
          <p:txBody>
            <a:bodyPr wrap="none" lIns="0" tIns="0" rIns="0" bIns="0">
              <a:spAutoFit/>
            </a:bodyPr>
            <a:lstStyle/>
            <a:p>
              <a:pPr eaLnBrk="0" hangingPunct="0"/>
              <a:r>
                <a:rPr lang="en-US" sz="2400">
                  <a:solidFill>
                    <a:srgbClr val="000000"/>
                  </a:solidFill>
                </a:rPr>
                <a:t>CCK</a:t>
              </a:r>
              <a:endParaRPr lang="en-US" sz="2400">
                <a:latin typeface="Times"/>
              </a:endParaRPr>
            </a:p>
          </p:txBody>
        </p:sp>
        <p:sp>
          <p:nvSpPr>
            <p:cNvPr id="16426" name="Rectangle 66"/>
            <p:cNvSpPr>
              <a:spLocks noChangeArrowheads="1"/>
            </p:cNvSpPr>
            <p:nvPr/>
          </p:nvSpPr>
          <p:spPr bwMode="auto">
            <a:xfrm>
              <a:off x="755" y="3623"/>
              <a:ext cx="491" cy="230"/>
            </a:xfrm>
            <a:prstGeom prst="rect">
              <a:avLst/>
            </a:prstGeom>
            <a:noFill/>
            <a:ln w="9525">
              <a:noFill/>
              <a:miter lim="800000"/>
              <a:headEnd/>
              <a:tailEnd/>
            </a:ln>
          </p:spPr>
          <p:txBody>
            <a:bodyPr wrap="none" lIns="0" tIns="0" rIns="0" bIns="0">
              <a:spAutoFit/>
            </a:bodyPr>
            <a:lstStyle/>
            <a:p>
              <a:pPr eaLnBrk="0" hangingPunct="0"/>
              <a:r>
                <a:rPr lang="en-US" sz="2400">
                  <a:solidFill>
                    <a:srgbClr val="000000"/>
                  </a:solidFill>
                </a:rPr>
                <a:t>Tradtl</a:t>
              </a:r>
              <a:endParaRPr lang="en-US" sz="2400">
                <a:latin typeface="Times"/>
              </a:endParaRPr>
            </a:p>
          </p:txBody>
        </p:sp>
      </p:grpSp>
      <p:sp>
        <p:nvSpPr>
          <p:cNvPr id="32835" name="Text Box 67"/>
          <p:cNvSpPr txBox="1">
            <a:spLocks noChangeArrowheads="1"/>
          </p:cNvSpPr>
          <p:nvPr/>
        </p:nvSpPr>
        <p:spPr bwMode="auto">
          <a:xfrm>
            <a:off x="3962400" y="1981200"/>
            <a:ext cx="1100138" cy="457200"/>
          </a:xfrm>
          <a:prstGeom prst="rect">
            <a:avLst/>
          </a:prstGeom>
          <a:noFill/>
          <a:ln w="9525">
            <a:noFill/>
            <a:miter lim="800000"/>
            <a:headEnd/>
            <a:tailEnd/>
          </a:ln>
          <a:effectLst/>
        </p:spPr>
        <p:txBody>
          <a:bodyPr wrap="none">
            <a:spAutoFit/>
          </a:bodyPr>
          <a:lstStyle/>
          <a:p>
            <a:pPr eaLnBrk="0" hangingPunct="0">
              <a:defRPr/>
            </a:pPr>
            <a:r>
              <a:rPr lang="en-US" sz="2400" dirty="0">
                <a:solidFill>
                  <a:schemeClr val="bg1"/>
                </a:solidFill>
                <a:effectLst>
                  <a:outerShdw blurRad="38100" dist="38100" dir="2700000" algn="tl">
                    <a:srgbClr val="000000"/>
                  </a:outerShdw>
                </a:effectLst>
              </a:rPr>
              <a:t>Timing</a:t>
            </a:r>
          </a:p>
        </p:txBody>
      </p:sp>
      <p:sp>
        <p:nvSpPr>
          <p:cNvPr id="32884" name="Text Box 116"/>
          <p:cNvSpPr txBox="1">
            <a:spLocks noChangeArrowheads="1"/>
          </p:cNvSpPr>
          <p:nvPr/>
        </p:nvSpPr>
        <p:spPr bwMode="auto">
          <a:xfrm>
            <a:off x="990600" y="228600"/>
            <a:ext cx="6908800" cy="641350"/>
          </a:xfrm>
          <a:prstGeom prst="rect">
            <a:avLst/>
          </a:prstGeom>
          <a:noFill/>
          <a:ln w="9525">
            <a:noFill/>
            <a:miter lim="800000"/>
            <a:headEnd/>
            <a:tailEnd/>
          </a:ln>
          <a:effectLst/>
        </p:spPr>
        <p:txBody>
          <a:bodyPr>
            <a:spAutoFit/>
          </a:bodyPr>
          <a:lstStyle/>
          <a:p>
            <a:pPr algn="ctr" eaLnBrk="0" hangingPunct="0">
              <a:defRPr/>
            </a:pPr>
            <a:r>
              <a:rPr lang="en-US" sz="3600" b="1">
                <a:solidFill>
                  <a:schemeClr val="bg1"/>
                </a:solidFill>
                <a:effectLst>
                  <a:outerShdw blurRad="38100" dist="38100" dir="2700000" algn="tl">
                    <a:srgbClr val="000000"/>
                  </a:outerShdw>
                </a:effectLst>
                <a:latin typeface="Tahoma" pitchFamily="34" charset="0"/>
              </a:rPr>
              <a:t>Lab </a:t>
            </a:r>
            <a:r>
              <a:rPr lang="en-US" b="1">
                <a:solidFill>
                  <a:schemeClr val="bg1"/>
                </a:solidFill>
                <a:effectLst>
                  <a:outerShdw blurRad="38100" dist="38100" dir="2700000" algn="tl">
                    <a:srgbClr val="000000"/>
                  </a:outerShdw>
                </a:effectLst>
                <a:latin typeface="Tahoma" pitchFamily="34" charset="0"/>
              </a:rPr>
              <a:t>(Algebra-based Physics)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8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ext Box 4"/>
          <p:cNvSpPr txBox="1">
            <a:spLocks noGrp="1" noChangeArrowheads="1"/>
          </p:cNvSpPr>
          <p:nvPr>
            <p:ph type="title"/>
          </p:nvPr>
        </p:nvSpPr>
        <p:spPr/>
        <p:txBody>
          <a:bodyPr/>
          <a:lstStyle/>
          <a:p>
            <a:pPr>
              <a:defRPr/>
            </a:pPr>
            <a:r>
              <a:rPr lang="en-US" sz="3600" b="1" smtClean="0">
                <a:solidFill>
                  <a:schemeClr val="bg1"/>
                </a:solidFill>
                <a:effectLst>
                  <a:outerShdw blurRad="38100" dist="38100" dir="2700000" algn="tl">
                    <a:srgbClr val="000000"/>
                  </a:outerShdw>
                </a:effectLst>
              </a:rPr>
              <a:t>Lab (Algebra-based Physics)</a:t>
            </a:r>
          </a:p>
        </p:txBody>
      </p:sp>
      <p:sp>
        <p:nvSpPr>
          <p:cNvPr id="17411" name="Rectangle 3"/>
          <p:cNvSpPr>
            <a:spLocks noGrp="1" noChangeArrowheads="1"/>
          </p:cNvSpPr>
          <p:nvPr>
            <p:ph type="body" sz="half" idx="1"/>
          </p:nvPr>
        </p:nvSpPr>
        <p:spPr>
          <a:xfrm>
            <a:off x="457200" y="2286000"/>
            <a:ext cx="4038600" cy="4297363"/>
          </a:xfrm>
        </p:spPr>
        <p:txBody>
          <a:bodyPr/>
          <a:lstStyle/>
          <a:p>
            <a:pPr eaLnBrk="1" hangingPunct="1">
              <a:buFontTx/>
              <a:buNone/>
            </a:pPr>
            <a:r>
              <a:rPr lang="en-US" sz="2400" smtClean="0"/>
              <a:t> </a:t>
            </a:r>
          </a:p>
        </p:txBody>
      </p:sp>
      <p:sp>
        <p:nvSpPr>
          <p:cNvPr id="51205" name="Rectangle 5"/>
          <p:cNvSpPr>
            <a:spLocks noGrp="1" noChangeArrowheads="1"/>
          </p:cNvSpPr>
          <p:nvPr>
            <p:ph type="body" sz="half" idx="2"/>
          </p:nvPr>
        </p:nvSpPr>
        <p:spPr>
          <a:xfrm>
            <a:off x="4572000" y="1992313"/>
            <a:ext cx="4038600" cy="4572000"/>
          </a:xfrm>
        </p:spPr>
        <p:txBody>
          <a:bodyPr/>
          <a:lstStyle/>
          <a:p>
            <a:pPr algn="ctr" eaLnBrk="1" hangingPunct="1">
              <a:buFontTx/>
              <a:buNone/>
              <a:defRPr/>
            </a:pPr>
            <a:r>
              <a:rPr lang="en-US" sz="2400" b="1" dirty="0" smtClean="0">
                <a:solidFill>
                  <a:schemeClr val="bg1"/>
                </a:solidFill>
                <a:effectLst>
                  <a:outerShdw blurRad="38100" dist="38100" dir="2700000" algn="tl">
                    <a:srgbClr val="000000"/>
                  </a:outerShdw>
                </a:effectLst>
              </a:rPr>
              <a:t>CCK</a:t>
            </a:r>
          </a:p>
          <a:p>
            <a:pPr eaLnBrk="1" hangingPunct="1">
              <a:defRPr/>
            </a:pPr>
            <a:endParaRPr lang="en-US" sz="800" dirty="0" smtClean="0">
              <a:solidFill>
                <a:schemeClr val="bg1"/>
              </a:solidFill>
              <a:effectLst>
                <a:outerShdw blurRad="38100" dist="38100" dir="2700000" algn="tl">
                  <a:srgbClr val="000000"/>
                </a:outerShdw>
              </a:effectLst>
            </a:endParaRPr>
          </a:p>
          <a:p>
            <a:pPr eaLnBrk="1" hangingPunct="1">
              <a:defRPr/>
            </a:pPr>
            <a:r>
              <a:rPr lang="en-US" sz="2400" dirty="0" smtClean="0">
                <a:solidFill>
                  <a:schemeClr val="bg1"/>
                </a:solidFill>
                <a:effectLst>
                  <a:outerShdw blurRad="38100" dist="38100" dir="2700000" algn="tl">
                    <a:srgbClr val="000000"/>
                  </a:outerShdw>
                </a:effectLst>
              </a:rPr>
              <a:t>Minimal questions – TA spent most of their time watching.</a:t>
            </a:r>
          </a:p>
          <a:p>
            <a:pPr eaLnBrk="1" hangingPunct="1">
              <a:defRPr/>
            </a:pPr>
            <a:endParaRPr lang="en-US" sz="800" dirty="0" smtClean="0">
              <a:solidFill>
                <a:schemeClr val="bg1"/>
              </a:solidFill>
              <a:effectLst>
                <a:outerShdw blurRad="38100" dist="38100" dir="2700000" algn="tl">
                  <a:srgbClr val="000000"/>
                </a:outerShdw>
              </a:effectLst>
            </a:endParaRPr>
          </a:p>
          <a:p>
            <a:pPr eaLnBrk="1" hangingPunct="1">
              <a:defRPr/>
            </a:pPr>
            <a:r>
              <a:rPr lang="en-US" sz="2400" dirty="0" smtClean="0">
                <a:solidFill>
                  <a:schemeClr val="bg1"/>
                </a:solidFill>
                <a:effectLst>
                  <a:outerShdw blurRad="38100" dist="38100" dir="2700000" algn="tl">
                    <a:srgbClr val="000000"/>
                  </a:outerShdw>
                </a:effectLst>
              </a:rPr>
              <a:t>Trying all sorts of different configurations and discussing what might happen.</a:t>
            </a:r>
          </a:p>
          <a:p>
            <a:pPr eaLnBrk="1" hangingPunct="1">
              <a:defRPr/>
            </a:pPr>
            <a:endParaRPr lang="en-US" sz="800" dirty="0" smtClean="0">
              <a:solidFill>
                <a:schemeClr val="bg1"/>
              </a:solidFill>
              <a:effectLst>
                <a:outerShdw blurRad="38100" dist="38100" dir="2700000" algn="tl">
                  <a:srgbClr val="000000"/>
                </a:outerShdw>
              </a:effectLst>
            </a:endParaRPr>
          </a:p>
          <a:p>
            <a:pPr eaLnBrk="1" hangingPunct="1">
              <a:defRPr/>
            </a:pPr>
            <a:r>
              <a:rPr lang="en-US" sz="2400" dirty="0" smtClean="0">
                <a:solidFill>
                  <a:schemeClr val="bg1"/>
                </a:solidFill>
                <a:effectLst>
                  <a:outerShdw blurRad="38100" dist="38100" dir="2700000" algn="tl">
                    <a:srgbClr val="000000"/>
                  </a:outerShdw>
                </a:effectLst>
              </a:rPr>
              <a:t>Question their physics if </a:t>
            </a:r>
            <a:r>
              <a:rPr lang="en-US" sz="2400" dirty="0" err="1" smtClean="0">
                <a:solidFill>
                  <a:schemeClr val="bg1"/>
                </a:solidFill>
                <a:effectLst>
                  <a:outerShdw blurRad="38100" dist="38100" dir="2700000" algn="tl">
                    <a:srgbClr val="000000"/>
                  </a:outerShdw>
                </a:effectLst>
              </a:rPr>
              <a:t>sim</a:t>
            </a:r>
            <a:r>
              <a:rPr lang="en-US" sz="2400" dirty="0" smtClean="0">
                <a:solidFill>
                  <a:schemeClr val="bg1"/>
                </a:solidFill>
                <a:effectLst>
                  <a:outerShdw blurRad="38100" dist="38100" dir="2700000" algn="tl">
                    <a:srgbClr val="000000"/>
                  </a:outerShdw>
                </a:effectLst>
              </a:rPr>
              <a:t> shows something different than they expect.</a:t>
            </a:r>
          </a:p>
        </p:txBody>
      </p:sp>
      <p:sp>
        <p:nvSpPr>
          <p:cNvPr id="16389" name="Text Box 6"/>
          <p:cNvSpPr txBox="1">
            <a:spLocks noChangeArrowheads="1"/>
          </p:cNvSpPr>
          <p:nvPr/>
        </p:nvSpPr>
        <p:spPr bwMode="auto">
          <a:xfrm>
            <a:off x="1066800" y="1219200"/>
            <a:ext cx="6858000" cy="523875"/>
          </a:xfrm>
          <a:prstGeom prst="rect">
            <a:avLst/>
          </a:prstGeom>
          <a:noFill/>
          <a:ln w="9525">
            <a:noFill/>
            <a:miter lim="800000"/>
            <a:headEnd/>
            <a:tailEnd/>
          </a:ln>
        </p:spPr>
        <p:txBody>
          <a:bodyPr>
            <a:spAutoFit/>
          </a:bodyPr>
          <a:lstStyle/>
          <a:p>
            <a:pPr algn="ctr">
              <a:spcBef>
                <a:spcPct val="50000"/>
              </a:spcBef>
              <a:defRPr/>
            </a:pPr>
            <a:r>
              <a:rPr lang="en-US" b="1" i="1" dirty="0">
                <a:solidFill>
                  <a:schemeClr val="bg1"/>
                </a:solidFill>
                <a:effectLst>
                  <a:outerShdw blurRad="38100" dist="38100" dir="2700000" algn="tl">
                    <a:srgbClr val="000000">
                      <a:alpha val="43137"/>
                    </a:srgbClr>
                  </a:outerShdw>
                </a:effectLst>
              </a:rPr>
              <a:t>How do they feel about it? (“Affective”)</a:t>
            </a:r>
          </a:p>
        </p:txBody>
      </p:sp>
      <p:sp>
        <p:nvSpPr>
          <p:cNvPr id="51207" name="Rectangle 7"/>
          <p:cNvSpPr>
            <a:spLocks noChangeArrowheads="1"/>
          </p:cNvSpPr>
          <p:nvPr/>
        </p:nvSpPr>
        <p:spPr bwMode="auto">
          <a:xfrm>
            <a:off x="381000" y="2019300"/>
            <a:ext cx="4038600" cy="4343400"/>
          </a:xfrm>
          <a:prstGeom prst="rect">
            <a:avLst/>
          </a:prstGeom>
          <a:noFill/>
          <a:ln w="9525">
            <a:noFill/>
            <a:miter lim="800000"/>
            <a:headEnd/>
            <a:tailEnd/>
          </a:ln>
          <a:effectLst/>
        </p:spPr>
        <p:txBody>
          <a:bodyPr/>
          <a:lstStyle/>
          <a:p>
            <a:pPr marL="342900" indent="-342900" algn="ctr">
              <a:spcBef>
                <a:spcPct val="20000"/>
              </a:spcBef>
              <a:defRPr/>
            </a:pPr>
            <a:r>
              <a:rPr lang="en-US" sz="2400" b="1" dirty="0">
                <a:solidFill>
                  <a:schemeClr val="bg1"/>
                </a:solidFill>
                <a:effectLst>
                  <a:outerShdw blurRad="38100" dist="38100" dir="2700000" algn="tl">
                    <a:srgbClr val="000000"/>
                  </a:outerShdw>
                </a:effectLst>
              </a:rPr>
              <a:t>Traditional</a:t>
            </a:r>
          </a:p>
          <a:p>
            <a:pPr marL="342900" indent="-342900">
              <a:spcBef>
                <a:spcPct val="20000"/>
              </a:spcBef>
              <a:buFontTx/>
              <a:buChar char="•"/>
              <a:defRPr/>
            </a:pPr>
            <a:endParaRPr lang="en-US" sz="800" dirty="0">
              <a:solidFill>
                <a:schemeClr val="bg1"/>
              </a:solidFill>
              <a:effectLst>
                <a:outerShdw blurRad="38100" dist="38100" dir="2700000" algn="tl">
                  <a:srgbClr val="000000"/>
                </a:outerShdw>
              </a:effectLst>
            </a:endParaRPr>
          </a:p>
          <a:p>
            <a:pPr marL="342900" indent="-342900">
              <a:spcBef>
                <a:spcPct val="20000"/>
              </a:spcBef>
              <a:buFontTx/>
              <a:buChar char="•"/>
              <a:defRPr/>
            </a:pPr>
            <a:r>
              <a:rPr lang="en-US" sz="2400" dirty="0">
                <a:solidFill>
                  <a:schemeClr val="bg1"/>
                </a:solidFill>
                <a:effectLst>
                  <a:outerShdw blurRad="38100" dist="38100" dir="2700000" algn="tl">
                    <a:srgbClr val="000000"/>
                  </a:outerShdw>
                </a:effectLst>
              </a:rPr>
              <a:t>Many questions, TAs cannot keep up!</a:t>
            </a:r>
          </a:p>
          <a:p>
            <a:pPr marL="342900" indent="-342900">
              <a:spcBef>
                <a:spcPct val="20000"/>
              </a:spcBef>
              <a:buFontTx/>
              <a:buChar char="•"/>
              <a:defRPr/>
            </a:pPr>
            <a:endParaRPr lang="en-US" sz="2200" dirty="0">
              <a:solidFill>
                <a:schemeClr val="bg1"/>
              </a:solidFill>
              <a:effectLst>
                <a:outerShdw blurRad="38100" dist="38100" dir="2700000" algn="tl">
                  <a:srgbClr val="000000"/>
                </a:outerShdw>
              </a:effectLst>
            </a:endParaRPr>
          </a:p>
          <a:p>
            <a:pPr marL="342900" indent="-342900">
              <a:spcBef>
                <a:spcPct val="20000"/>
              </a:spcBef>
              <a:buFontTx/>
              <a:buChar char="•"/>
              <a:defRPr/>
            </a:pPr>
            <a:endParaRPr lang="en-US" sz="800" dirty="0">
              <a:solidFill>
                <a:schemeClr val="bg1"/>
              </a:solidFill>
              <a:effectLst>
                <a:outerShdw blurRad="38100" dist="38100" dir="2700000" algn="tl">
                  <a:srgbClr val="000000"/>
                </a:outerShdw>
              </a:effectLst>
            </a:endParaRPr>
          </a:p>
          <a:p>
            <a:pPr marL="342900" indent="-342900">
              <a:spcBef>
                <a:spcPct val="20000"/>
              </a:spcBef>
              <a:buFontTx/>
              <a:buChar char="•"/>
              <a:defRPr/>
            </a:pPr>
            <a:r>
              <a:rPr lang="en-US" sz="2400" dirty="0">
                <a:solidFill>
                  <a:schemeClr val="bg1"/>
                </a:solidFill>
                <a:effectLst>
                  <a:outerShdw blurRad="38100" dist="38100" dir="2700000" algn="tl">
                    <a:srgbClr val="000000"/>
                  </a:outerShdw>
                </a:effectLst>
              </a:rPr>
              <a:t>Nervous about getting electrocuted or damaging the equipment.</a:t>
            </a:r>
          </a:p>
          <a:p>
            <a:pPr marL="342900" indent="-342900">
              <a:spcBef>
                <a:spcPct val="20000"/>
              </a:spcBef>
              <a:buFontTx/>
              <a:buChar char="•"/>
              <a:defRPr/>
            </a:pPr>
            <a:endParaRPr lang="en-US" sz="2200" dirty="0">
              <a:solidFill>
                <a:schemeClr val="bg1"/>
              </a:solidFill>
              <a:effectLst>
                <a:outerShdw blurRad="38100" dist="38100" dir="2700000" algn="tl">
                  <a:srgbClr val="000000"/>
                </a:outerShdw>
              </a:effectLst>
            </a:endParaRPr>
          </a:p>
          <a:p>
            <a:pPr marL="342900" indent="-342900">
              <a:spcBef>
                <a:spcPct val="20000"/>
              </a:spcBef>
              <a:buFontTx/>
              <a:buChar char="•"/>
              <a:defRPr/>
            </a:pPr>
            <a:endParaRPr lang="en-US" sz="800" dirty="0">
              <a:solidFill>
                <a:schemeClr val="bg1"/>
              </a:solidFill>
              <a:effectLst>
                <a:outerShdw blurRad="38100" dist="38100" dir="2700000" algn="tl">
                  <a:srgbClr val="000000"/>
                </a:outerShdw>
              </a:effectLst>
            </a:endParaRPr>
          </a:p>
          <a:p>
            <a:pPr marL="342900" indent="-342900">
              <a:spcBef>
                <a:spcPct val="20000"/>
              </a:spcBef>
              <a:buFontTx/>
              <a:buChar char="•"/>
              <a:defRPr/>
            </a:pPr>
            <a:r>
              <a:rPr lang="en-US" sz="2400" dirty="0">
                <a:solidFill>
                  <a:schemeClr val="bg1"/>
                </a:solidFill>
                <a:effectLst>
                  <a:outerShdw blurRad="38100" dist="38100" dir="2700000" algn="tl">
                    <a:srgbClr val="000000"/>
                  </a:outerShdw>
                </a:effectLst>
              </a:rPr>
              <a:t>Looking for the correct answer ONE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0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0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457200"/>
            <a:ext cx="8229600" cy="1447800"/>
          </a:xfrm>
        </p:spPr>
        <p:txBody>
          <a:bodyPr/>
          <a:lstStyle/>
          <a:p>
            <a:pPr eaLnBrk="1" hangingPunct="1">
              <a:defRPr/>
            </a:pPr>
            <a:r>
              <a:rPr lang="en-US" sz="3600" b="1" dirty="0" smtClean="0">
                <a:solidFill>
                  <a:schemeClr val="bg1"/>
                </a:solidFill>
                <a:effectLst>
                  <a:outerShdw blurRad="38100" dist="38100" dir="2700000" algn="tl">
                    <a:srgbClr val="000000"/>
                  </a:outerShdw>
                </a:effectLst>
                <a:latin typeface="Tahoma" pitchFamily="34" charset="0"/>
              </a:rPr>
              <a:t>Quantum Mechanics Course</a:t>
            </a:r>
            <a:br>
              <a:rPr lang="en-US" sz="3600" b="1" dirty="0" smtClean="0">
                <a:solidFill>
                  <a:schemeClr val="bg1"/>
                </a:solidFill>
                <a:effectLst>
                  <a:outerShdw blurRad="38100" dist="38100" dir="2700000" algn="tl">
                    <a:srgbClr val="000000"/>
                  </a:outerShdw>
                </a:effectLst>
                <a:latin typeface="Tahoma" pitchFamily="34" charset="0"/>
              </a:rPr>
            </a:br>
            <a:r>
              <a:rPr lang="en-US" sz="1800" b="1" dirty="0" smtClean="0">
                <a:solidFill>
                  <a:schemeClr val="bg1"/>
                </a:solidFill>
                <a:effectLst>
                  <a:outerShdw blurRad="38100" dist="38100" dir="2700000" algn="tl">
                    <a:srgbClr val="000000"/>
                  </a:outerShdw>
                </a:effectLst>
                <a:latin typeface="Tahoma" pitchFamily="34" charset="0"/>
              </a:rPr>
              <a:t/>
            </a:r>
            <a:br>
              <a:rPr lang="en-US" sz="1800" b="1" dirty="0" smtClean="0">
                <a:solidFill>
                  <a:schemeClr val="bg1"/>
                </a:solidFill>
                <a:effectLst>
                  <a:outerShdw blurRad="38100" dist="38100" dir="2700000" algn="tl">
                    <a:srgbClr val="000000"/>
                  </a:outerShdw>
                </a:effectLst>
                <a:latin typeface="Tahoma" pitchFamily="34" charset="0"/>
              </a:rPr>
            </a:br>
            <a:endParaRPr lang="en-US" sz="2800" b="1" dirty="0" smtClean="0">
              <a:solidFill>
                <a:schemeClr val="bg1"/>
              </a:solidFill>
              <a:effectLst>
                <a:outerShdw blurRad="38100" dist="38100" dir="2700000" algn="tl">
                  <a:srgbClr val="000000"/>
                </a:outerShdw>
              </a:effectLst>
            </a:endParaRPr>
          </a:p>
        </p:txBody>
      </p:sp>
      <p:sp>
        <p:nvSpPr>
          <p:cNvPr id="63492" name="Rectangle 4"/>
          <p:cNvSpPr>
            <a:spLocks noChangeArrowheads="1"/>
          </p:cNvSpPr>
          <p:nvPr/>
        </p:nvSpPr>
        <p:spPr bwMode="auto">
          <a:xfrm>
            <a:off x="457200" y="2133600"/>
            <a:ext cx="8382000" cy="4108450"/>
          </a:xfrm>
          <a:prstGeom prst="rect">
            <a:avLst/>
          </a:prstGeom>
          <a:noFill/>
          <a:ln w="9525">
            <a:noFill/>
            <a:miter lim="800000"/>
            <a:headEnd/>
            <a:tailEnd/>
          </a:ln>
          <a:effectLst/>
        </p:spPr>
        <p:txBody>
          <a:bodyPr anchor="ctr">
            <a:spAutoFit/>
          </a:bodyPr>
          <a:lstStyle/>
          <a:p>
            <a:pPr>
              <a:defRPr/>
            </a:pPr>
            <a:r>
              <a:rPr lang="en-US" sz="2400" b="1">
                <a:solidFill>
                  <a:srgbClr val="FFFF00"/>
                </a:solidFill>
                <a:effectLst>
                  <a:outerShdw blurRad="38100" dist="38100" dir="2700000" algn="tl">
                    <a:srgbClr val="000000"/>
                  </a:outerShdw>
                </a:effectLst>
                <a:latin typeface="Comic Sans MS" pitchFamily="66" charset="0"/>
              </a:rPr>
              <a:t>“I definitely not only enjoyed the simulations, but I'd go as far to say that the simulations taught me the most about the course because I could really visualize the inner workings of the physics processes that were going on.” </a:t>
            </a:r>
            <a:br>
              <a:rPr lang="en-US" sz="2400" b="1">
                <a:solidFill>
                  <a:srgbClr val="FFFF00"/>
                </a:solidFill>
                <a:effectLst>
                  <a:outerShdw blurRad="38100" dist="38100" dir="2700000" algn="tl">
                    <a:srgbClr val="000000"/>
                  </a:outerShdw>
                </a:effectLst>
                <a:latin typeface="Comic Sans MS" pitchFamily="66" charset="0"/>
              </a:rPr>
            </a:br>
            <a:endParaRPr lang="en-US" sz="2400" b="1">
              <a:solidFill>
                <a:srgbClr val="FFFF00"/>
              </a:solidFill>
              <a:effectLst>
                <a:outerShdw blurRad="38100" dist="38100" dir="2700000" algn="tl">
                  <a:srgbClr val="000000"/>
                </a:outerShdw>
              </a:effectLst>
              <a:latin typeface="Comic Sans MS" pitchFamily="66" charset="0"/>
            </a:endParaRPr>
          </a:p>
          <a:p>
            <a:pPr>
              <a:defRPr/>
            </a:pPr>
            <a:r>
              <a:rPr lang="en-US" sz="2400" b="1">
                <a:solidFill>
                  <a:srgbClr val="FFFF00"/>
                </a:solidFill>
                <a:effectLst>
                  <a:outerShdw blurRad="38100" dist="38100" dir="2700000" algn="tl">
                    <a:srgbClr val="000000"/>
                  </a:outerShdw>
                </a:effectLst>
                <a:latin typeface="Comic Sans MS" pitchFamily="66" charset="0"/>
              </a:rPr>
              <a:t>“I thought the simulations were great. It helped me to gain intuition about the topic. This is especially useful in quantum mechanics where it is not normally possible to directly observe the described phenomena.”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PhET Team</a:t>
            </a:r>
            <a:endParaRPr lang="en-US"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pic>
        <p:nvPicPr>
          <p:cNvPr id="4099" name="Content Placeholder 3" descr="PhETteam08.jpg"/>
          <p:cNvPicPr>
            <a:picLocks noGrp="1" noChangeAspect="1"/>
          </p:cNvPicPr>
          <p:nvPr>
            <p:ph idx="1"/>
          </p:nvPr>
        </p:nvPicPr>
        <p:blipFill>
          <a:blip r:embed="rId2"/>
          <a:srcRect/>
          <a:stretch>
            <a:fillRect/>
          </a:stretch>
        </p:blipFill>
        <p:spPr>
          <a:xfrm>
            <a:off x="838200" y="1143000"/>
            <a:ext cx="7480300" cy="4684713"/>
          </a:xfrm>
        </p:spPr>
      </p:pic>
      <p:sp>
        <p:nvSpPr>
          <p:cNvPr id="5" name="TextBox 4"/>
          <p:cNvSpPr txBox="1"/>
          <p:nvPr/>
        </p:nvSpPr>
        <p:spPr>
          <a:xfrm>
            <a:off x="838200" y="6096000"/>
            <a:ext cx="7543800" cy="461963"/>
          </a:xfrm>
          <a:prstGeom prst="rect">
            <a:avLst/>
          </a:prstGeom>
          <a:noFill/>
        </p:spPr>
        <p:txBody>
          <a:bodyPr>
            <a:spAutoFit/>
          </a:bodyPr>
          <a:lstStyle/>
          <a:p>
            <a:pPr algn="ctr">
              <a:defRPr/>
            </a:pPr>
            <a:r>
              <a:rPr lang="en-US" sz="2400" b="1" dirty="0">
                <a:solidFill>
                  <a:schemeClr val="bg1"/>
                </a:solidFill>
                <a:effectLst>
                  <a:outerShdw blurRad="38100" dist="38100" dir="2700000" algn="tl">
                    <a:srgbClr val="000000">
                      <a:alpha val="43137"/>
                    </a:srgbClr>
                  </a:outerShdw>
                </a:effectLst>
              </a:rPr>
              <a:t>Scientists, teachers, professional programmers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ext Box 4"/>
          <p:cNvSpPr txBox="1">
            <a:spLocks noGrp="1" noChangeArrowheads="1"/>
          </p:cNvSpPr>
          <p:nvPr>
            <p:ph type="title"/>
          </p:nvPr>
        </p:nvSpPr>
        <p:spPr/>
        <p:txBody>
          <a:bodyPr/>
          <a:lstStyle/>
          <a:p>
            <a:pPr>
              <a:defRPr/>
            </a:pPr>
            <a:r>
              <a:rPr lang="en-US" sz="3600" b="1" dirty="0" smtClean="0">
                <a:solidFill>
                  <a:schemeClr val="bg1"/>
                </a:solidFill>
                <a:effectLst>
                  <a:outerShdw blurRad="38100" dist="38100" dir="2700000" algn="tl">
                    <a:srgbClr val="000000"/>
                  </a:outerShdw>
                </a:effectLst>
              </a:rPr>
              <a:t>Student Comparisons</a:t>
            </a:r>
            <a:endParaRPr lang="en-US" sz="3600" b="1" dirty="0" smtClean="0">
              <a:solidFill>
                <a:schemeClr val="bg1"/>
              </a:solidFill>
              <a:effectLst>
                <a:outerShdw blurRad="38100" dist="38100" dir="2700000" algn="tl">
                  <a:srgbClr val="000000"/>
                </a:outerShdw>
              </a:effectLst>
            </a:endParaRPr>
          </a:p>
        </p:txBody>
      </p:sp>
      <p:sp>
        <p:nvSpPr>
          <p:cNvPr id="17411" name="Rectangle 3"/>
          <p:cNvSpPr>
            <a:spLocks noGrp="1" noChangeArrowheads="1"/>
          </p:cNvSpPr>
          <p:nvPr>
            <p:ph type="body" sz="half" idx="1"/>
          </p:nvPr>
        </p:nvSpPr>
        <p:spPr>
          <a:xfrm>
            <a:off x="457200" y="2286000"/>
            <a:ext cx="4038600" cy="4297363"/>
          </a:xfrm>
        </p:spPr>
        <p:txBody>
          <a:bodyPr/>
          <a:lstStyle/>
          <a:p>
            <a:pPr eaLnBrk="1" hangingPunct="1">
              <a:buFontTx/>
              <a:buNone/>
            </a:pPr>
            <a:r>
              <a:rPr lang="en-US" sz="2400" smtClean="0"/>
              <a:t> </a:t>
            </a:r>
          </a:p>
        </p:txBody>
      </p:sp>
      <p:sp>
        <p:nvSpPr>
          <p:cNvPr id="16389" name="Text Box 6"/>
          <p:cNvSpPr txBox="1">
            <a:spLocks noChangeArrowheads="1"/>
          </p:cNvSpPr>
          <p:nvPr/>
        </p:nvSpPr>
        <p:spPr bwMode="auto">
          <a:xfrm>
            <a:off x="1066800" y="1219200"/>
            <a:ext cx="6858000" cy="523875"/>
          </a:xfrm>
          <a:prstGeom prst="rect">
            <a:avLst/>
          </a:prstGeom>
          <a:noFill/>
          <a:ln w="9525">
            <a:noFill/>
            <a:miter lim="800000"/>
            <a:headEnd/>
            <a:tailEnd/>
          </a:ln>
        </p:spPr>
        <p:txBody>
          <a:bodyPr>
            <a:spAutoFit/>
          </a:bodyPr>
          <a:lstStyle/>
          <a:p>
            <a:pPr algn="ctr">
              <a:spcBef>
                <a:spcPct val="50000"/>
              </a:spcBef>
              <a:defRPr/>
            </a:pPr>
            <a:r>
              <a:rPr lang="en-US" b="1" i="1" dirty="0" smtClean="0">
                <a:solidFill>
                  <a:srgbClr val="FFFF00"/>
                </a:solidFill>
                <a:effectLst>
                  <a:outerShdw blurRad="38100" dist="38100" dir="2700000" algn="tl">
                    <a:srgbClr val="000000">
                      <a:alpha val="43137"/>
                    </a:srgbClr>
                  </a:outerShdw>
                </a:effectLst>
              </a:rPr>
              <a:t>New study – TWO years later!!</a:t>
            </a:r>
            <a:endParaRPr lang="en-US" b="1" i="1" dirty="0">
              <a:solidFill>
                <a:srgbClr val="FFFF00"/>
              </a:solidFill>
              <a:effectLst>
                <a:outerShdw blurRad="38100" dist="38100" dir="2700000" algn="tl">
                  <a:srgbClr val="000000">
                    <a:alpha val="43137"/>
                  </a:srgbClr>
                </a:outerShdw>
              </a:effectLst>
            </a:endParaRPr>
          </a:p>
        </p:txBody>
      </p:sp>
      <p:sp>
        <p:nvSpPr>
          <p:cNvPr id="51207" name="Rectangle 7"/>
          <p:cNvSpPr>
            <a:spLocks noChangeArrowheads="1"/>
          </p:cNvSpPr>
          <p:nvPr/>
        </p:nvSpPr>
        <p:spPr bwMode="auto">
          <a:xfrm>
            <a:off x="457200" y="1676400"/>
            <a:ext cx="8458200" cy="4343400"/>
          </a:xfrm>
          <a:prstGeom prst="rect">
            <a:avLst/>
          </a:prstGeom>
          <a:noFill/>
          <a:ln w="9525">
            <a:noFill/>
            <a:miter lim="800000"/>
            <a:headEnd/>
            <a:tailEnd/>
          </a:ln>
          <a:effectLst/>
        </p:spPr>
        <p:txBody>
          <a:bodyPr/>
          <a:lstStyle/>
          <a:p>
            <a:pPr marL="342900" indent="-342900" algn="ctr">
              <a:spcBef>
                <a:spcPct val="20000"/>
              </a:spcBef>
              <a:defRPr/>
            </a:pPr>
            <a:endParaRPr lang="en-US" sz="2400" b="1" dirty="0">
              <a:solidFill>
                <a:schemeClr val="bg1"/>
              </a:solidFill>
              <a:effectLst>
                <a:outerShdw blurRad="38100" dist="38100" dir="2700000" algn="tl">
                  <a:srgbClr val="000000"/>
                </a:outerShdw>
              </a:effectLst>
            </a:endParaRPr>
          </a:p>
          <a:p>
            <a:pPr marL="342900" indent="-342900">
              <a:spcBef>
                <a:spcPct val="20000"/>
              </a:spcBef>
              <a:buFontTx/>
              <a:buChar char="•"/>
              <a:defRPr/>
            </a:pPr>
            <a:endParaRPr lang="en-US" sz="800" dirty="0">
              <a:solidFill>
                <a:schemeClr val="bg1"/>
              </a:solidFill>
              <a:effectLst>
                <a:outerShdw blurRad="38100" dist="38100" dir="2700000" algn="tl">
                  <a:srgbClr val="000000"/>
                </a:outerShdw>
              </a:effectLst>
            </a:endParaRPr>
          </a:p>
          <a:p>
            <a:pPr marL="342900" indent="-342900">
              <a:spcBef>
                <a:spcPct val="20000"/>
              </a:spcBef>
              <a:buFontTx/>
              <a:buChar char="•"/>
              <a:defRPr/>
            </a:pPr>
            <a:r>
              <a:rPr lang="en-US" sz="2400" dirty="0" smtClean="0">
                <a:solidFill>
                  <a:schemeClr val="bg1"/>
                </a:solidFill>
                <a:effectLst>
                  <a:outerShdw blurRad="38100" dist="38100" dir="2700000" algn="tl">
                    <a:srgbClr val="000000"/>
                  </a:outerShdw>
                </a:effectLst>
              </a:rPr>
              <a:t>2 separate labs </a:t>
            </a:r>
          </a:p>
          <a:p>
            <a:pPr marL="800100" lvl="1" indent="-342900">
              <a:spcBef>
                <a:spcPct val="20000"/>
              </a:spcBef>
              <a:buFontTx/>
              <a:buChar char="•"/>
              <a:defRPr/>
            </a:pPr>
            <a:r>
              <a:rPr lang="en-US" sz="2400" dirty="0" smtClean="0">
                <a:solidFill>
                  <a:schemeClr val="bg1"/>
                </a:solidFill>
                <a:effectLst>
                  <a:outerShdw blurRad="38100" dist="38100" dir="2700000" algn="tl">
                    <a:srgbClr val="000000"/>
                  </a:outerShdw>
                </a:effectLst>
              </a:rPr>
              <a:t>1</a:t>
            </a:r>
            <a:r>
              <a:rPr lang="en-US" sz="2400" baseline="30000" dirty="0" smtClean="0">
                <a:solidFill>
                  <a:schemeClr val="bg1"/>
                </a:solidFill>
                <a:effectLst>
                  <a:outerShdw blurRad="38100" dist="38100" dir="2700000" algn="tl">
                    <a:srgbClr val="000000"/>
                  </a:outerShdw>
                </a:effectLst>
              </a:rPr>
              <a:t>st</a:t>
            </a:r>
            <a:r>
              <a:rPr lang="en-US" sz="2400" dirty="0" smtClean="0">
                <a:solidFill>
                  <a:schemeClr val="bg1"/>
                </a:solidFill>
                <a:effectLst>
                  <a:outerShdw blurRad="38100" dist="38100" dir="2700000" algn="tl">
                    <a:srgbClr val="000000"/>
                  </a:outerShdw>
                </a:effectLst>
              </a:rPr>
              <a:t> used CCK </a:t>
            </a:r>
          </a:p>
          <a:p>
            <a:pPr marL="800100" lvl="1" indent="-342900">
              <a:spcBef>
                <a:spcPct val="20000"/>
              </a:spcBef>
              <a:buFontTx/>
              <a:buChar char="•"/>
              <a:defRPr/>
            </a:pPr>
            <a:r>
              <a:rPr lang="en-US" sz="2400" dirty="0" smtClean="0">
                <a:solidFill>
                  <a:schemeClr val="bg1"/>
                </a:solidFill>
                <a:effectLst>
                  <a:outerShdw blurRad="38100" dist="38100" dir="2700000" algn="tl">
                    <a:srgbClr val="000000"/>
                  </a:outerShdw>
                </a:effectLst>
              </a:rPr>
              <a:t>2</a:t>
            </a:r>
            <a:r>
              <a:rPr lang="en-US" sz="2400" baseline="30000" dirty="0" smtClean="0">
                <a:solidFill>
                  <a:schemeClr val="bg1"/>
                </a:solidFill>
                <a:effectLst>
                  <a:outerShdw blurRad="38100" dist="38100" dir="2700000" algn="tl">
                    <a:srgbClr val="000000"/>
                  </a:outerShdw>
                </a:effectLst>
              </a:rPr>
              <a:t>nd</a:t>
            </a:r>
            <a:r>
              <a:rPr lang="en-US" sz="2400" dirty="0" smtClean="0">
                <a:solidFill>
                  <a:schemeClr val="bg1"/>
                </a:solidFill>
                <a:effectLst>
                  <a:outerShdw blurRad="38100" dist="38100" dir="2700000" algn="tl">
                    <a:srgbClr val="000000"/>
                  </a:outerShdw>
                </a:effectLst>
              </a:rPr>
              <a:t>  week real equipment</a:t>
            </a:r>
            <a:endParaRPr lang="en-US" sz="2200" dirty="0">
              <a:solidFill>
                <a:schemeClr val="bg1"/>
              </a:solidFill>
              <a:effectLst>
                <a:outerShdw blurRad="38100" dist="38100" dir="2700000" algn="tl">
                  <a:srgbClr val="000000"/>
                </a:outerShdw>
              </a:effectLst>
            </a:endParaRPr>
          </a:p>
          <a:p>
            <a:pPr marL="342900" indent="-342900">
              <a:spcBef>
                <a:spcPct val="20000"/>
              </a:spcBef>
              <a:buFontTx/>
              <a:buChar char="•"/>
              <a:defRPr/>
            </a:pPr>
            <a:endParaRPr lang="en-US" sz="800" dirty="0">
              <a:solidFill>
                <a:schemeClr val="bg1"/>
              </a:solidFill>
              <a:effectLst>
                <a:outerShdw blurRad="38100" dist="38100" dir="2700000" algn="tl">
                  <a:srgbClr val="000000"/>
                </a:outerShdw>
              </a:effectLst>
            </a:endParaRPr>
          </a:p>
          <a:p>
            <a:pPr marL="342900" indent="-342900">
              <a:spcBef>
                <a:spcPct val="20000"/>
              </a:spcBef>
              <a:buFontTx/>
              <a:buChar char="•"/>
              <a:defRPr/>
            </a:pPr>
            <a:r>
              <a:rPr lang="en-US" sz="2400" dirty="0" smtClean="0">
                <a:solidFill>
                  <a:schemeClr val="bg1"/>
                </a:solidFill>
                <a:effectLst>
                  <a:outerShdw blurRad="38100" dist="38100" dir="2700000" algn="tl">
                    <a:srgbClr val="000000"/>
                  </a:outerShdw>
                </a:effectLst>
              </a:rPr>
              <a:t>Students asked to compare the two labs – N~300</a:t>
            </a:r>
            <a:endParaRPr lang="en-US" sz="2400" dirty="0">
              <a:solidFill>
                <a:schemeClr val="bg1"/>
              </a:solidFill>
              <a:effectLst>
                <a:outerShdw blurRad="38100" dist="38100" dir="2700000" algn="tl">
                  <a:srgbClr val="000000"/>
                </a:outerShdw>
              </a:effectLst>
            </a:endParaRPr>
          </a:p>
          <a:p>
            <a:pPr marL="342900" indent="-342900">
              <a:spcBef>
                <a:spcPct val="20000"/>
              </a:spcBef>
              <a:defRPr/>
            </a:pPr>
            <a:endParaRPr lang="en-US" sz="2400" dirty="0" smtClean="0">
              <a:solidFill>
                <a:schemeClr val="bg1"/>
              </a:solidFill>
              <a:effectLst>
                <a:outerShdw blurRad="38100" dist="38100" dir="2700000" algn="tl">
                  <a:srgbClr val="000000"/>
                </a:outerShdw>
              </a:effectLst>
            </a:endParaRPr>
          </a:p>
          <a:p>
            <a:pPr marL="800100" lvl="1" indent="-342900">
              <a:spcBef>
                <a:spcPct val="20000"/>
              </a:spcBef>
              <a:defRPr/>
            </a:pPr>
            <a:r>
              <a:rPr lang="en-US" sz="2400" dirty="0" smtClean="0">
                <a:solidFill>
                  <a:schemeClr val="bg1"/>
                </a:solidFill>
                <a:effectLst>
                  <a:outerShdw blurRad="38100" dist="38100" dir="2700000" algn="tl">
                    <a:srgbClr val="000000"/>
                  </a:outerShdw>
                </a:effectLst>
              </a:rPr>
              <a:t>	</a:t>
            </a:r>
            <a:r>
              <a:rPr lang="en-US" sz="2400" dirty="0" err="1" smtClean="0">
                <a:solidFill>
                  <a:schemeClr val="bg1"/>
                </a:solidFill>
                <a:effectLst>
                  <a:outerShdw blurRad="38100" dist="38100" dir="2700000" algn="tl">
                    <a:srgbClr val="000000"/>
                  </a:outerShdw>
                </a:effectLst>
              </a:rPr>
              <a:t>Sim</a:t>
            </a:r>
            <a:r>
              <a:rPr lang="en-US" sz="2400" dirty="0" smtClean="0">
                <a:solidFill>
                  <a:schemeClr val="bg1"/>
                </a:solidFill>
                <a:effectLst>
                  <a:outerShdw blurRad="38100" dist="38100" dir="2700000" algn="tl">
                    <a:srgbClr val="000000"/>
                  </a:outerShdw>
                </a:effectLst>
              </a:rPr>
              <a:t> better for usage		64%</a:t>
            </a:r>
          </a:p>
          <a:p>
            <a:pPr marL="800100" lvl="1" indent="-342900">
              <a:spcBef>
                <a:spcPct val="20000"/>
              </a:spcBef>
              <a:defRPr/>
            </a:pPr>
            <a:r>
              <a:rPr lang="en-US" sz="2400" dirty="0" smtClean="0">
                <a:solidFill>
                  <a:schemeClr val="bg1"/>
                </a:solidFill>
                <a:effectLst>
                  <a:outerShdw blurRad="38100" dist="38100" dir="2700000" algn="tl">
                    <a:srgbClr val="000000"/>
                  </a:outerShdw>
                </a:effectLst>
              </a:rPr>
              <a:t>	Preferred Real		22%</a:t>
            </a:r>
          </a:p>
          <a:p>
            <a:pPr marL="800100" lvl="1" indent="-342900">
              <a:spcBef>
                <a:spcPct val="20000"/>
              </a:spcBef>
              <a:defRPr/>
            </a:pPr>
            <a:r>
              <a:rPr lang="en-US" sz="2400" dirty="0" smtClean="0">
                <a:solidFill>
                  <a:schemeClr val="bg1"/>
                </a:solidFill>
                <a:effectLst>
                  <a:outerShdw blurRad="38100" dist="38100" dir="2700000" algn="tl">
                    <a:srgbClr val="000000"/>
                  </a:outerShdw>
                </a:effectLst>
              </a:rPr>
              <a:t>	Liked </a:t>
            </a:r>
            <a:r>
              <a:rPr lang="en-US" sz="2400" dirty="0" smtClean="0">
                <a:solidFill>
                  <a:schemeClr val="bg1"/>
                </a:solidFill>
                <a:effectLst>
                  <a:outerShdw blurRad="38100" dist="38100" dir="2700000" algn="tl">
                    <a:srgbClr val="000000"/>
                  </a:outerShdw>
                </a:effectLst>
              </a:rPr>
              <a:t>Both			42%</a:t>
            </a:r>
          </a:p>
          <a:p>
            <a:pPr marL="342900" indent="-342900">
              <a:spcBef>
                <a:spcPct val="20000"/>
              </a:spcBef>
              <a:buFontTx/>
              <a:buChar char="•"/>
              <a:defRPr/>
            </a:pPr>
            <a:endParaRPr lang="en-US" sz="2400" dirty="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0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0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381000"/>
            <a:ext cx="7848600" cy="1143000"/>
          </a:xfrm>
        </p:spPr>
        <p:txBody>
          <a:bodyPr/>
          <a:lstStyle/>
          <a:p>
            <a:pPr eaLnBrk="1" hangingPunct="1">
              <a:defRPr/>
            </a:pPr>
            <a:r>
              <a:rPr lang="en-US" b="1" dirty="0" smtClean="0">
                <a:solidFill>
                  <a:schemeClr val="bg1"/>
                </a:solidFill>
                <a:effectLst>
                  <a:outerShdw blurRad="38100" dist="38100" dir="2700000" algn="tl">
                    <a:srgbClr val="000000"/>
                  </a:outerShdw>
                </a:effectLst>
                <a:latin typeface="Tahoma" pitchFamily="34" charset="0"/>
              </a:rPr>
              <a:t>Simulation Interviews</a:t>
            </a:r>
          </a:p>
        </p:txBody>
      </p:sp>
      <p:sp>
        <p:nvSpPr>
          <p:cNvPr id="12291" name="Rectangle 3"/>
          <p:cNvSpPr>
            <a:spLocks noGrp="1" noChangeArrowheads="1"/>
          </p:cNvSpPr>
          <p:nvPr>
            <p:ph type="body" idx="1"/>
          </p:nvPr>
        </p:nvSpPr>
        <p:spPr>
          <a:xfrm>
            <a:off x="152400" y="1193800"/>
            <a:ext cx="8686800" cy="4495800"/>
          </a:xfrm>
        </p:spPr>
        <p:txBody>
          <a:bodyPr/>
          <a:lstStyle/>
          <a:p>
            <a:pPr eaLnBrk="1" hangingPunct="1">
              <a:buFontTx/>
              <a:buNone/>
              <a:defRPr/>
            </a:pPr>
            <a:endParaRPr lang="en-US" dirty="0" smtClean="0"/>
          </a:p>
          <a:p>
            <a:pPr eaLnBrk="1" hangingPunct="1">
              <a:defRPr/>
            </a:pPr>
            <a:r>
              <a:rPr lang="en-US" sz="2400" dirty="0" smtClean="0">
                <a:solidFill>
                  <a:schemeClr val="bg1"/>
                </a:solidFill>
                <a:effectLst>
                  <a:outerShdw blurRad="38100" dist="38100" dir="2700000" algn="tl">
                    <a:srgbClr val="000000"/>
                  </a:outerShdw>
                </a:effectLst>
              </a:rPr>
              <a:t>Think-aloud style</a:t>
            </a:r>
          </a:p>
          <a:p>
            <a:pPr lvl="1" eaLnBrk="1" hangingPunct="1">
              <a:defRPr/>
            </a:pPr>
            <a:r>
              <a:rPr lang="en-US" sz="2400" i="1" dirty="0" smtClean="0">
                <a:solidFill>
                  <a:schemeClr val="bg1"/>
                </a:solidFill>
                <a:effectLst>
                  <a:outerShdw blurRad="38100" dist="38100" dir="2700000" algn="tl">
                    <a:srgbClr val="000000"/>
                  </a:outerShdw>
                </a:effectLst>
              </a:rPr>
              <a:t>Does not mean ask student what they think of the </a:t>
            </a:r>
            <a:r>
              <a:rPr lang="en-US" sz="2400" i="1" dirty="0" err="1" smtClean="0">
                <a:solidFill>
                  <a:schemeClr val="bg1"/>
                </a:solidFill>
                <a:effectLst>
                  <a:outerShdw blurRad="38100" dist="38100" dir="2700000" algn="tl">
                    <a:srgbClr val="000000"/>
                  </a:outerShdw>
                </a:effectLst>
              </a:rPr>
              <a:t>sim</a:t>
            </a:r>
            <a:r>
              <a:rPr lang="en-US" sz="2400" i="1" dirty="0" smtClean="0">
                <a:solidFill>
                  <a:schemeClr val="bg1"/>
                </a:solidFill>
                <a:effectLst>
                  <a:outerShdw blurRad="38100" dist="38100" dir="2700000" algn="tl">
                    <a:srgbClr val="000000"/>
                  </a:outerShdw>
                </a:effectLst>
              </a:rPr>
              <a:t>!</a:t>
            </a:r>
          </a:p>
          <a:p>
            <a:pPr eaLnBrk="1" hangingPunct="1">
              <a:defRPr/>
            </a:pPr>
            <a:r>
              <a:rPr lang="en-US" sz="2400" dirty="0" smtClean="0">
                <a:solidFill>
                  <a:schemeClr val="bg1"/>
                </a:solidFill>
                <a:effectLst>
                  <a:outerShdw blurRad="38100" dist="38100" dir="2700000" algn="tl">
                    <a:srgbClr val="000000"/>
                  </a:outerShdw>
                </a:effectLst>
              </a:rPr>
              <a:t>Minimal guidance - limited to 1 or 2 conceptual questions.</a:t>
            </a:r>
          </a:p>
          <a:p>
            <a:pPr lvl="1" eaLnBrk="1" hangingPunct="1">
              <a:defRPr/>
            </a:pPr>
            <a:r>
              <a:rPr lang="en-US" sz="2400" dirty="0" smtClean="0">
                <a:solidFill>
                  <a:schemeClr val="bg1"/>
                </a:solidFill>
                <a:effectLst>
                  <a:outerShdw blurRad="38100" dist="38100" dir="2700000" algn="tl">
                    <a:srgbClr val="000000"/>
                  </a:outerShdw>
                </a:effectLst>
              </a:rPr>
              <a:t>Prediction – open conceptual question(s)</a:t>
            </a:r>
          </a:p>
          <a:p>
            <a:pPr lvl="1" eaLnBrk="1" hangingPunct="1">
              <a:defRPr/>
            </a:pPr>
            <a:r>
              <a:rPr lang="en-US" sz="2400" dirty="0" smtClean="0">
                <a:solidFill>
                  <a:schemeClr val="bg1"/>
                </a:solidFill>
                <a:effectLst>
                  <a:outerShdw blurRad="38100" dist="38100" dir="2700000" algn="tl">
                    <a:srgbClr val="000000"/>
                  </a:outerShdw>
                </a:effectLst>
              </a:rPr>
              <a:t>Play</a:t>
            </a:r>
          </a:p>
          <a:p>
            <a:pPr lvl="1" eaLnBrk="1" hangingPunct="1">
              <a:defRPr/>
            </a:pPr>
            <a:r>
              <a:rPr lang="en-US" sz="2400" dirty="0" smtClean="0">
                <a:solidFill>
                  <a:schemeClr val="bg1"/>
                </a:solidFill>
                <a:effectLst>
                  <a:outerShdw blurRad="38100" dist="38100" dir="2700000" algn="tl">
                    <a:srgbClr val="000000"/>
                  </a:outerShdw>
                </a:effectLst>
              </a:rPr>
              <a:t>Revise prediction</a:t>
            </a:r>
          </a:p>
          <a:p>
            <a:pPr eaLnBrk="1" hangingPunct="1">
              <a:defRPr/>
            </a:pPr>
            <a:r>
              <a:rPr lang="en-US" sz="2400" dirty="0" smtClean="0">
                <a:solidFill>
                  <a:schemeClr val="bg1"/>
                </a:solidFill>
                <a:effectLst>
                  <a:outerShdw blurRad="38100" dist="38100" dir="2700000" algn="tl">
                    <a:srgbClr val="000000"/>
                  </a:outerShdw>
                </a:effectLst>
              </a:rPr>
              <a:t>30 to 60 minutes per simulation</a:t>
            </a:r>
          </a:p>
          <a:p>
            <a:pPr eaLnBrk="1" hangingPunct="1">
              <a:defRPr/>
            </a:pPr>
            <a:r>
              <a:rPr lang="en-US" sz="2400" dirty="0" smtClean="0">
                <a:solidFill>
                  <a:schemeClr val="bg1"/>
                </a:solidFill>
                <a:effectLst>
                  <a:outerShdw blurRad="38100" dist="38100" dir="2700000" algn="tl">
                    <a:srgbClr val="000000"/>
                  </a:outerShdw>
                </a:effectLst>
              </a:rPr>
              <a:t>4-6 interviews per version of </a:t>
            </a:r>
            <a:r>
              <a:rPr lang="en-US" sz="2400" dirty="0" err="1" smtClean="0">
                <a:solidFill>
                  <a:schemeClr val="bg1"/>
                </a:solidFill>
                <a:effectLst>
                  <a:outerShdw blurRad="38100" dist="38100" dir="2700000" algn="tl">
                    <a:srgbClr val="000000"/>
                  </a:outerShdw>
                </a:effectLst>
              </a:rPr>
              <a:t>sim</a:t>
            </a:r>
            <a:r>
              <a:rPr lang="en-US" sz="2400" dirty="0" smtClean="0">
                <a:solidFill>
                  <a:schemeClr val="bg1"/>
                </a:solidFill>
                <a:effectLst>
                  <a:outerShdw blurRad="38100" dist="38100" dir="2700000" algn="tl">
                    <a:srgbClr val="000000"/>
                  </a:outerShdw>
                </a:effectLst>
              </a:rPr>
              <a:t> </a:t>
            </a:r>
          </a:p>
          <a:p>
            <a:pPr lvl="1" eaLnBrk="1" hangingPunct="1">
              <a:defRPr/>
            </a:pPr>
            <a:r>
              <a:rPr lang="en-US" sz="2400" dirty="0" smtClean="0">
                <a:solidFill>
                  <a:srgbClr val="FFFF00"/>
                </a:solidFill>
                <a:effectLst>
                  <a:outerShdw blurRad="38100" dist="38100" dir="2700000" algn="tl">
                    <a:srgbClr val="000000"/>
                  </a:outerShdw>
                </a:effectLst>
              </a:rPr>
              <a:t>20+ for specific projects</a:t>
            </a:r>
          </a:p>
          <a:p>
            <a:pPr eaLnBrk="1" hangingPunct="1">
              <a:defRPr/>
            </a:pPr>
            <a:r>
              <a:rPr lang="en-US" sz="2400" dirty="0" smtClean="0">
                <a:solidFill>
                  <a:schemeClr val="bg1"/>
                </a:solidFill>
                <a:effectLst>
                  <a:outerShdw blurRad="38100" dist="38100" dir="2700000" algn="tl">
                    <a:srgbClr val="000000"/>
                  </a:outerShdw>
                </a:effectLst>
              </a:rPr>
              <a:t>300+ with over 100 students</a:t>
            </a:r>
          </a:p>
          <a:p>
            <a:pPr eaLnBrk="1" hangingPunct="1">
              <a:defRPr/>
            </a:pPr>
            <a:endParaRPr lang="en-US" sz="2400" dirty="0" smtClean="0">
              <a:solidFill>
                <a:schemeClr val="bg1"/>
              </a:solidFill>
              <a:effectLst>
                <a:outerShdw blurRad="38100" dist="38100" dir="2700000" algn="tl">
                  <a:srgbClr val="000000"/>
                </a:outerShdw>
              </a:effectLst>
            </a:endParaRPr>
          </a:p>
        </p:txBody>
      </p:sp>
      <p:pic>
        <p:nvPicPr>
          <p:cNvPr id="11268" name="Picture 30" descr="Interview">
            <a:hlinkClick r:id="rId2"/>
          </p:cNvPr>
          <p:cNvPicPr>
            <a:picLocks noChangeAspect="1" noChangeArrowheads="1"/>
          </p:cNvPicPr>
          <p:nvPr/>
        </p:nvPicPr>
        <p:blipFill>
          <a:blip r:embed="rId3"/>
          <a:srcRect/>
          <a:stretch>
            <a:fillRect/>
          </a:stretch>
        </p:blipFill>
        <p:spPr bwMode="auto">
          <a:xfrm>
            <a:off x="6477000" y="4419600"/>
            <a:ext cx="2133600" cy="1600200"/>
          </a:xfrm>
          <a:prstGeom prst="rect">
            <a:avLst/>
          </a:prstGeom>
          <a:noFill/>
          <a:ln w="190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1">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b="1" smtClean="0">
                <a:solidFill>
                  <a:srgbClr val="FFFF00"/>
                </a:solidFill>
                <a:effectLst>
                  <a:outerShdw blurRad="38100" dist="38100" dir="2700000" algn="tl">
                    <a:srgbClr val="000000"/>
                  </a:outerShdw>
                </a:effectLst>
                <a:latin typeface="Tahoma" pitchFamily="34" charset="0"/>
              </a:rPr>
              <a:t>Minimal Guidance</a:t>
            </a:r>
            <a:r>
              <a:rPr lang="en-US" b="1" smtClean="0">
                <a:solidFill>
                  <a:schemeClr val="bg1"/>
                </a:solidFill>
                <a:effectLst>
                  <a:outerShdw blurRad="38100" dist="38100" dir="2700000" algn="tl">
                    <a:srgbClr val="000000"/>
                  </a:outerShdw>
                </a:effectLst>
                <a:latin typeface="Tahoma" pitchFamily="34" charset="0"/>
              </a:rPr>
              <a:t>	</a:t>
            </a:r>
          </a:p>
        </p:txBody>
      </p:sp>
      <p:sp>
        <p:nvSpPr>
          <p:cNvPr id="38915" name="Rectangle 3"/>
          <p:cNvSpPr>
            <a:spLocks noGrp="1" noChangeArrowheads="1"/>
          </p:cNvSpPr>
          <p:nvPr>
            <p:ph type="body" idx="1"/>
          </p:nvPr>
        </p:nvSpPr>
        <p:spPr>
          <a:xfrm>
            <a:off x="1066800" y="1600200"/>
            <a:ext cx="6781800" cy="4525963"/>
          </a:xfrm>
        </p:spPr>
        <p:txBody>
          <a:bodyPr/>
          <a:lstStyle/>
          <a:p>
            <a:pPr algn="ctr" eaLnBrk="1" hangingPunct="1">
              <a:buFontTx/>
              <a:buNone/>
              <a:defRPr/>
            </a:pPr>
            <a:r>
              <a:rPr lang="en-US" dirty="0" smtClean="0">
                <a:solidFill>
                  <a:schemeClr val="bg1"/>
                </a:solidFill>
                <a:effectLst>
                  <a:outerShdw blurRad="38100" dist="38100" dir="2700000" algn="tl">
                    <a:srgbClr val="000000">
                      <a:alpha val="43137"/>
                    </a:srgbClr>
                  </a:outerShdw>
                </a:effectLst>
              </a:rPr>
              <a:t>Goes against our instincts…</a:t>
            </a:r>
          </a:p>
          <a:p>
            <a:pPr eaLnBrk="1" hangingPunct="1">
              <a:defRPr/>
            </a:pPr>
            <a:endParaRPr lang="en-US" dirty="0" smtClean="0">
              <a:solidFill>
                <a:schemeClr val="bg1"/>
              </a:solidFill>
              <a:effectLst>
                <a:outerShdw blurRad="38100" dist="38100" dir="2700000" algn="tl">
                  <a:srgbClr val="000000">
                    <a:alpha val="43137"/>
                  </a:srgbClr>
                </a:outerShdw>
              </a:effectLst>
            </a:endParaRPr>
          </a:p>
          <a:p>
            <a:pPr algn="ctr" eaLnBrk="1" hangingPunct="1">
              <a:buFontTx/>
              <a:buNone/>
              <a:defRPr/>
            </a:pPr>
            <a:r>
              <a:rPr lang="en-US" i="1" dirty="0" smtClean="0">
                <a:solidFill>
                  <a:schemeClr val="bg1"/>
                </a:solidFill>
                <a:effectLst>
                  <a:outerShdw blurRad="38100" dist="38100" dir="2700000" algn="tl">
                    <a:srgbClr val="000000">
                      <a:alpha val="43137"/>
                    </a:srgbClr>
                  </a:outerShdw>
                </a:effectLst>
                <a:latin typeface="Comic Sans MS" pitchFamily="66" charset="0"/>
              </a:rPr>
              <a:t>We know pure discovery doesn’t work!  </a:t>
            </a:r>
          </a:p>
          <a:p>
            <a:pPr eaLnBrk="1" hangingPunct="1">
              <a:defRPr/>
            </a:pPr>
            <a:endParaRPr lang="en-US" i="1" dirty="0" smtClean="0">
              <a:solidFill>
                <a:schemeClr val="bg1"/>
              </a:solidFill>
              <a:effectLst>
                <a:outerShdw blurRad="38100" dist="38100" dir="2700000" algn="tl">
                  <a:srgbClr val="000000">
                    <a:alpha val="43137"/>
                  </a:srgbClr>
                </a:outerShdw>
              </a:effectLst>
              <a:latin typeface="Comic Sans MS" pitchFamily="66" charset="0"/>
            </a:endParaRPr>
          </a:p>
          <a:p>
            <a:pPr algn="ctr" eaLnBrk="1" hangingPunct="1">
              <a:buFontTx/>
              <a:buNone/>
              <a:defRPr/>
            </a:pPr>
            <a:r>
              <a:rPr lang="en-US" dirty="0" smtClean="0">
                <a:solidFill>
                  <a:srgbClr val="FFFF00"/>
                </a:solidFill>
                <a:effectLst>
                  <a:outerShdw blurRad="38100" dist="38100" dir="2700000" algn="tl">
                    <a:srgbClr val="000000">
                      <a:alpha val="43137"/>
                    </a:srgbClr>
                  </a:outerShdw>
                </a:effectLst>
                <a:latin typeface="Comic Sans MS" pitchFamily="66" charset="0"/>
              </a:rPr>
              <a:t>Why does minimal guidance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eaLnBrk="1" hangingPunct="1">
              <a:defRPr/>
            </a:pPr>
            <a:r>
              <a:rPr lang="en-US"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Appropriate Scaffolding</a:t>
            </a:r>
            <a:br>
              <a:rPr lang="en-US"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br>
            <a:r>
              <a:rPr lang="en-US" sz="3200" i="1" dirty="0" smtClean="0">
                <a:solidFill>
                  <a:srgbClr val="FFFF00"/>
                </a:solidFill>
                <a:latin typeface="Tahoma" pitchFamily="34" charset="0"/>
                <a:cs typeface="Tahoma" pitchFamily="34" charset="0"/>
              </a:rPr>
              <a:t>applies to all learning</a:t>
            </a:r>
          </a:p>
        </p:txBody>
      </p:sp>
      <p:sp>
        <p:nvSpPr>
          <p:cNvPr id="3" name="Content Placeholder 2"/>
          <p:cNvSpPr>
            <a:spLocks noGrp="1"/>
          </p:cNvSpPr>
          <p:nvPr>
            <p:ph idx="1"/>
          </p:nvPr>
        </p:nvSpPr>
        <p:spPr>
          <a:xfrm>
            <a:off x="228600" y="2133600"/>
            <a:ext cx="5334000" cy="4525963"/>
          </a:xfrm>
        </p:spPr>
        <p:txBody>
          <a:bodyPr/>
          <a:lstStyle/>
          <a:p>
            <a:pPr eaLnBrk="1" hangingPunct="1">
              <a:defRPr/>
            </a:pPr>
            <a:r>
              <a:rPr lang="en-US" sz="2400" b="1" dirty="0" smtClean="0">
                <a:solidFill>
                  <a:schemeClr val="bg1"/>
                </a:solidFill>
                <a:effectLst>
                  <a:outerShdw blurRad="38100" dist="38100" dir="2700000" algn="tl">
                    <a:srgbClr val="000000">
                      <a:alpha val="43137"/>
                    </a:srgbClr>
                  </a:outerShdw>
                </a:effectLst>
              </a:rPr>
              <a:t>Simulations provide scaffolding of the material.</a:t>
            </a:r>
          </a:p>
          <a:p>
            <a:pPr lvl="1" eaLnBrk="1" hangingPunct="1">
              <a:defRPr/>
            </a:pPr>
            <a:r>
              <a:rPr lang="en-US" sz="2400" dirty="0" smtClean="0">
                <a:solidFill>
                  <a:schemeClr val="bg1"/>
                </a:solidFill>
                <a:effectLst>
                  <a:outerShdw blurRad="38100" dist="38100" dir="2700000" algn="tl">
                    <a:srgbClr val="000000">
                      <a:alpha val="43137"/>
                    </a:srgbClr>
                  </a:outerShdw>
                </a:effectLst>
              </a:rPr>
              <a:t>Students see only the parts needed to understand and build a mental framework.</a:t>
            </a:r>
          </a:p>
          <a:p>
            <a:pPr lvl="1" eaLnBrk="1" hangingPunct="1">
              <a:defRPr/>
            </a:pPr>
            <a:r>
              <a:rPr lang="en-US" sz="2400" dirty="0" smtClean="0">
                <a:solidFill>
                  <a:schemeClr val="bg1"/>
                </a:solidFill>
                <a:effectLst>
                  <a:outerShdw blurRad="38100" dist="38100" dir="2700000" algn="tl">
                    <a:srgbClr val="000000">
                      <a:alpha val="43137"/>
                    </a:srgbClr>
                  </a:outerShdw>
                </a:effectLst>
              </a:rPr>
              <a:t>Controls are limited to features that affect the phenomena.</a:t>
            </a:r>
          </a:p>
          <a:p>
            <a:pPr lvl="1" eaLnBrk="1" hangingPunct="1">
              <a:defRPr/>
            </a:pPr>
            <a:r>
              <a:rPr lang="en-US" sz="2400" dirty="0" smtClean="0">
                <a:solidFill>
                  <a:schemeClr val="bg1"/>
                </a:solidFill>
                <a:effectLst>
                  <a:outerShdw blurRad="38100" dist="38100" dir="2700000" algn="tl">
                    <a:srgbClr val="000000">
                      <a:alpha val="43137"/>
                    </a:srgbClr>
                  </a:outerShdw>
                </a:effectLst>
              </a:rPr>
              <a:t>Contrasting cases (analogies) are provided.</a:t>
            </a:r>
          </a:p>
          <a:p>
            <a:pPr lvl="1" eaLnBrk="1" hangingPunct="1">
              <a:defRPr/>
            </a:pPr>
            <a:endParaRPr lang="en-US" sz="2400" dirty="0" smtClean="0">
              <a:solidFill>
                <a:schemeClr val="bg1"/>
              </a:solidFill>
              <a:effectLst>
                <a:outerShdw blurRad="38100" dist="38100" dir="2700000" algn="tl">
                  <a:srgbClr val="000000">
                    <a:alpha val="43137"/>
                  </a:srgbClr>
                </a:outerShdw>
              </a:effectLst>
            </a:endParaRPr>
          </a:p>
          <a:p>
            <a:pPr lvl="1" eaLnBrk="1" hangingPunct="1">
              <a:buFontTx/>
              <a:buNone/>
              <a:defRPr/>
            </a:pPr>
            <a:endParaRPr lang="en-US" sz="2400" dirty="0" smtClean="0">
              <a:solidFill>
                <a:srgbClr val="800000"/>
              </a:solidFill>
              <a:effectLst>
                <a:outerShdw blurRad="38100" dist="38100" dir="2700000" algn="tl">
                  <a:srgbClr val="000000">
                    <a:alpha val="43137"/>
                  </a:srgbClr>
                </a:outerShdw>
              </a:effectLst>
            </a:endParaRPr>
          </a:p>
        </p:txBody>
      </p:sp>
      <p:pic>
        <p:nvPicPr>
          <p:cNvPr id="20484" name="Picture 5" descr="C:\Documents and Settings\Wendy Adams\My Documents\My Pictures\Microsoft Clip Organizer\j0438951.jpg"/>
          <p:cNvPicPr>
            <a:picLocks noChangeAspect="1" noChangeArrowheads="1"/>
          </p:cNvPicPr>
          <p:nvPr/>
        </p:nvPicPr>
        <p:blipFill>
          <a:blip r:embed="rId2"/>
          <a:srcRect l="45238" t="20984"/>
          <a:stretch>
            <a:fillRect/>
          </a:stretch>
        </p:blipFill>
        <p:spPr bwMode="auto">
          <a:xfrm>
            <a:off x="5638800" y="2266950"/>
            <a:ext cx="3505200" cy="4591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28600" y="304800"/>
            <a:ext cx="8382000" cy="1143000"/>
          </a:xfrm>
        </p:spPr>
        <p:txBody>
          <a:bodyPr/>
          <a:lstStyle/>
          <a:p>
            <a:pPr eaLnBrk="1" hangingPunct="1">
              <a:defRPr/>
            </a:pPr>
            <a:r>
              <a:rPr lang="en-US" sz="3600" b="1" smtClean="0">
                <a:solidFill>
                  <a:schemeClr val="bg1"/>
                </a:solidFill>
                <a:effectLst>
                  <a:outerShdw blurRad="38100" dist="38100" dir="2700000" algn="tl">
                    <a:srgbClr val="000000"/>
                  </a:outerShdw>
                </a:effectLst>
                <a:latin typeface="Tahoma" pitchFamily="34" charset="0"/>
              </a:rPr>
              <a:t>Levels of Guidance in Interviews</a:t>
            </a:r>
          </a:p>
        </p:txBody>
      </p:sp>
      <p:sp>
        <p:nvSpPr>
          <p:cNvPr id="54275" name="Rectangle 3"/>
          <p:cNvSpPr>
            <a:spLocks noGrp="1" noChangeArrowheads="1"/>
          </p:cNvSpPr>
          <p:nvPr>
            <p:ph type="body" idx="1"/>
          </p:nvPr>
        </p:nvSpPr>
        <p:spPr>
          <a:xfrm>
            <a:off x="914400" y="1905000"/>
            <a:ext cx="7696200" cy="4525963"/>
          </a:xfrm>
        </p:spPr>
        <p:txBody>
          <a:bodyPr/>
          <a:lstStyle/>
          <a:p>
            <a:pPr eaLnBrk="1" hangingPunct="1">
              <a:defRPr/>
            </a:pPr>
            <a:r>
              <a:rPr lang="en-US" sz="2400" dirty="0" smtClean="0">
                <a:solidFill>
                  <a:schemeClr val="bg1"/>
                </a:solidFill>
                <a:effectLst>
                  <a:outerShdw blurRad="38100" dist="38100" dir="2700000" algn="tl">
                    <a:srgbClr val="000000"/>
                  </a:outerShdw>
                </a:effectLst>
              </a:rPr>
              <a:t>Guided</a:t>
            </a:r>
          </a:p>
          <a:p>
            <a:pPr eaLnBrk="1" hangingPunct="1">
              <a:defRPr/>
            </a:pPr>
            <a:endParaRPr lang="en-US" sz="2400" dirty="0" smtClean="0">
              <a:solidFill>
                <a:schemeClr val="bg1"/>
              </a:solidFill>
              <a:effectLst>
                <a:outerShdw blurRad="38100" dist="38100" dir="2700000" algn="tl">
                  <a:srgbClr val="000000"/>
                </a:outerShdw>
              </a:effectLst>
            </a:endParaRPr>
          </a:p>
          <a:p>
            <a:pPr eaLnBrk="1" hangingPunct="1">
              <a:defRPr/>
            </a:pPr>
            <a:r>
              <a:rPr lang="en-US" sz="2400" dirty="0" smtClean="0">
                <a:solidFill>
                  <a:schemeClr val="bg1"/>
                </a:solidFill>
                <a:effectLst>
                  <a:outerShdw blurRad="38100" dist="38100" dir="2700000" algn="tl">
                    <a:srgbClr val="000000"/>
                  </a:outerShdw>
                </a:effectLst>
              </a:rPr>
              <a:t>Gently Guided (GG)</a:t>
            </a:r>
          </a:p>
          <a:p>
            <a:pPr eaLnBrk="1" hangingPunct="1">
              <a:defRPr/>
            </a:pPr>
            <a:endParaRPr lang="en-US" sz="2400" dirty="0" smtClean="0">
              <a:solidFill>
                <a:schemeClr val="bg1"/>
              </a:solidFill>
              <a:effectLst>
                <a:outerShdw blurRad="38100" dist="38100" dir="2700000" algn="tl">
                  <a:srgbClr val="000000"/>
                </a:outerShdw>
              </a:effectLst>
            </a:endParaRPr>
          </a:p>
          <a:p>
            <a:pPr eaLnBrk="1" hangingPunct="1">
              <a:defRPr/>
            </a:pPr>
            <a:r>
              <a:rPr lang="en-US" sz="2400" dirty="0" smtClean="0">
                <a:solidFill>
                  <a:schemeClr val="bg1"/>
                </a:solidFill>
                <a:effectLst>
                  <a:outerShdw blurRad="38100" dist="38100" dir="2700000" algn="tl">
                    <a:srgbClr val="000000"/>
                  </a:outerShdw>
                </a:effectLst>
              </a:rPr>
              <a:t>Driving Questions (DQ)</a:t>
            </a:r>
          </a:p>
          <a:p>
            <a:pPr eaLnBrk="1" hangingPunct="1">
              <a:defRPr/>
            </a:pPr>
            <a:endParaRPr lang="en-US" sz="2400" dirty="0" smtClean="0">
              <a:solidFill>
                <a:schemeClr val="bg1"/>
              </a:solidFill>
              <a:effectLst>
                <a:outerShdw blurRad="38100" dist="38100" dir="2700000" algn="tl">
                  <a:srgbClr val="000000"/>
                </a:outerShdw>
              </a:effectLst>
            </a:endParaRPr>
          </a:p>
          <a:p>
            <a:pPr eaLnBrk="1" hangingPunct="1">
              <a:defRPr/>
            </a:pPr>
            <a:r>
              <a:rPr lang="en-US" sz="2400" dirty="0" smtClean="0">
                <a:solidFill>
                  <a:schemeClr val="bg1"/>
                </a:solidFill>
                <a:effectLst>
                  <a:outerShdw blurRad="38100" dist="38100" dir="2700000" algn="tl">
                    <a:srgbClr val="000000"/>
                  </a:outerShdw>
                </a:effectLst>
              </a:rPr>
              <a:t>No instruction</a:t>
            </a:r>
          </a:p>
        </p:txBody>
      </p:sp>
      <p:pic>
        <p:nvPicPr>
          <p:cNvPr id="21508" name="Picture 4" descr="j0334690"/>
          <p:cNvPicPr>
            <a:picLocks noChangeAspect="1" noChangeArrowheads="1"/>
          </p:cNvPicPr>
          <p:nvPr/>
        </p:nvPicPr>
        <p:blipFill>
          <a:blip r:embed="rId2"/>
          <a:srcRect/>
          <a:stretch>
            <a:fillRect/>
          </a:stretch>
        </p:blipFill>
        <p:spPr bwMode="auto">
          <a:xfrm>
            <a:off x="5867400" y="2209800"/>
            <a:ext cx="2066925" cy="2070100"/>
          </a:xfrm>
          <a:prstGeom prst="rect">
            <a:avLst/>
          </a:prstGeom>
          <a:noFill/>
          <a:ln w="9525">
            <a:noFill/>
            <a:miter lim="800000"/>
            <a:headEnd/>
            <a:tailEnd/>
          </a:ln>
        </p:spPr>
      </p:pic>
      <p:sp>
        <p:nvSpPr>
          <p:cNvPr id="7" name="Oval 6"/>
          <p:cNvSpPr/>
          <p:nvPr/>
        </p:nvSpPr>
        <p:spPr>
          <a:xfrm>
            <a:off x="685800" y="2362200"/>
            <a:ext cx="4343400" cy="2209800"/>
          </a:xfrm>
          <a:prstGeom prst="ellipse">
            <a:avLst/>
          </a:prstGeom>
          <a:noFill/>
          <a:ln w="73025">
            <a:solidFill>
              <a:srgbClr val="FF0000"/>
            </a:solidFill>
          </a:ln>
          <a:scene3d>
            <a:camera prst="orthographicFront"/>
            <a:lightRig rig="threePt" dir="t"/>
          </a:scene3d>
          <a:sp3d>
            <a:bevelT w="44450"/>
            <a:bevelB w="1778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4" descr="Sim preview image">
            <a:hlinkClick r:id="rId3"/>
          </p:cNvPr>
          <p:cNvPicPr>
            <a:picLocks noChangeAspect="1" noChangeArrowheads="1"/>
          </p:cNvPicPr>
          <p:nvPr/>
        </p:nvPicPr>
        <p:blipFill>
          <a:blip r:embed="rId4"/>
          <a:srcRect/>
          <a:stretch>
            <a:fillRect/>
          </a:stretch>
        </p:blipFill>
        <p:spPr bwMode="auto">
          <a:xfrm>
            <a:off x="3352800" y="4572000"/>
            <a:ext cx="304800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7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28600"/>
            <a:ext cx="8229600" cy="762000"/>
          </a:xfrm>
        </p:spPr>
        <p:txBody>
          <a:bodyPr/>
          <a:lstStyle/>
          <a:p>
            <a:pPr eaLnBrk="1" hangingPunct="1">
              <a:defRPr/>
            </a:pPr>
            <a:r>
              <a:rPr lang="en-US" sz="3600" b="1" dirty="0" smtClean="0">
                <a:solidFill>
                  <a:schemeClr val="bg1"/>
                </a:solidFill>
                <a:effectLst>
                  <a:outerShdw blurRad="38100" dist="38100" dir="2700000" algn="tl">
                    <a:srgbClr val="000000"/>
                  </a:outerShdw>
                </a:effectLst>
              </a:rPr>
              <a:t>Gently Guided (GG)</a:t>
            </a:r>
          </a:p>
        </p:txBody>
      </p:sp>
      <p:sp>
        <p:nvSpPr>
          <p:cNvPr id="57347" name="Rectangle 3"/>
          <p:cNvSpPr>
            <a:spLocks noGrp="1" noChangeArrowheads="1"/>
          </p:cNvSpPr>
          <p:nvPr>
            <p:ph type="body" idx="1"/>
          </p:nvPr>
        </p:nvSpPr>
        <p:spPr>
          <a:xfrm>
            <a:off x="0" y="1143000"/>
            <a:ext cx="9144000" cy="5994400"/>
          </a:xfrm>
        </p:spPr>
        <p:txBody>
          <a:bodyPr/>
          <a:lstStyle/>
          <a:p>
            <a:pPr marL="609600" indent="-609600" eaLnBrk="1" hangingPunct="1">
              <a:buFontTx/>
              <a:buNone/>
              <a:defRPr/>
            </a:pPr>
            <a:endParaRPr lang="en-US" sz="800" b="1" smtClean="0">
              <a:solidFill>
                <a:srgbClr val="FFFF00"/>
              </a:solidFill>
              <a:latin typeface="Comic Sans MS" pitchFamily="66" charset="0"/>
            </a:endParaRPr>
          </a:p>
          <a:p>
            <a:pPr marL="609600" indent="-609600" eaLnBrk="1" hangingPunct="1">
              <a:buFontTx/>
              <a:buNone/>
              <a:defRPr/>
            </a:pPr>
            <a:r>
              <a:rPr lang="en-US" sz="2400" b="1" smtClean="0">
                <a:solidFill>
                  <a:schemeClr val="bg1"/>
                </a:solidFill>
                <a:effectLst>
                  <a:outerShdw blurRad="38100" dist="38100" dir="2700000" algn="tl">
                    <a:srgbClr val="000000"/>
                  </a:outerShdw>
                </a:effectLst>
              </a:rPr>
              <a:t>Before opening the Sim:</a:t>
            </a:r>
          </a:p>
          <a:p>
            <a:pPr marL="609600" indent="-609600" algn="ctr" eaLnBrk="1" hangingPunct="1">
              <a:buFontTx/>
              <a:buNone/>
              <a:defRPr/>
            </a:pPr>
            <a:r>
              <a:rPr lang="en-US" sz="2400" b="1" smtClean="0">
                <a:solidFill>
                  <a:srgbClr val="FFFF00"/>
                </a:solidFill>
                <a:effectLst>
                  <a:outerShdw blurRad="38100" dist="38100" dir="2700000" algn="tl">
                    <a:srgbClr val="000000"/>
                  </a:outerShdw>
                </a:effectLst>
                <a:latin typeface="Comic Sans MS" pitchFamily="66" charset="0"/>
              </a:rPr>
              <a:t>“Can a magnet effect an electron?”</a:t>
            </a:r>
          </a:p>
          <a:p>
            <a:pPr marL="609600" indent="-609600" algn="ctr" eaLnBrk="1" hangingPunct="1">
              <a:buFontTx/>
              <a:buNone/>
              <a:defRPr/>
            </a:pPr>
            <a:r>
              <a:rPr lang="en-US" sz="2400" b="1" smtClean="0">
                <a:solidFill>
                  <a:srgbClr val="FFFF00"/>
                </a:solidFill>
                <a:effectLst>
                  <a:outerShdw blurRad="38100" dist="38100" dir="2700000" algn="tl">
                    <a:srgbClr val="000000"/>
                  </a:outerShdw>
                </a:effectLst>
                <a:latin typeface="Comic Sans MS" pitchFamily="66" charset="0"/>
              </a:rPr>
              <a:t>“What are some ways you can make a magnet?”</a:t>
            </a:r>
          </a:p>
          <a:p>
            <a:pPr marL="609600" indent="-609600" eaLnBrk="1" hangingPunct="1">
              <a:buFontTx/>
              <a:buNone/>
              <a:defRPr/>
            </a:pPr>
            <a:r>
              <a:rPr lang="en-US" sz="2400" b="1" smtClean="0">
                <a:solidFill>
                  <a:schemeClr val="bg1"/>
                </a:solidFill>
                <a:effectLst>
                  <a:outerShdw blurRad="38100" dist="38100" dir="2700000" algn="tl">
                    <a:srgbClr val="000000"/>
                  </a:outerShdw>
                </a:effectLst>
              </a:rPr>
              <a:t>Open the sim:</a:t>
            </a:r>
          </a:p>
          <a:p>
            <a:pPr marL="609600" indent="-609600" eaLnBrk="1" hangingPunct="1">
              <a:buFontTx/>
              <a:buNone/>
              <a:defRPr/>
            </a:pPr>
            <a:r>
              <a:rPr lang="en-US" sz="2400" b="1" smtClean="0">
                <a:solidFill>
                  <a:srgbClr val="FFFF00"/>
                </a:solidFill>
                <a:effectLst>
                  <a:outerShdw blurRad="38100" dist="38100" dir="2700000" algn="tl">
                    <a:srgbClr val="000000"/>
                  </a:outerShdw>
                </a:effectLst>
                <a:latin typeface="Comic Sans MS" pitchFamily="66" charset="0"/>
              </a:rPr>
              <a:t>1. In the “Bar Magnet” tab, identify the things on the screen and in the controls in the control panel (at the right.) </a:t>
            </a:r>
          </a:p>
          <a:p>
            <a:pPr marL="1009650" lvl="1" indent="-609600" eaLnBrk="1" hangingPunct="1">
              <a:buFontTx/>
              <a:buAutoNum type="alphaLcPeriod"/>
              <a:defRPr/>
            </a:pPr>
            <a:r>
              <a:rPr lang="en-US" sz="2400" b="1" smtClean="0">
                <a:solidFill>
                  <a:srgbClr val="FFFF00"/>
                </a:solidFill>
                <a:effectLst>
                  <a:outerShdw blurRad="38100" dist="38100" dir="2700000" algn="tl">
                    <a:srgbClr val="000000"/>
                  </a:outerShdw>
                </a:effectLst>
                <a:latin typeface="Comic Sans MS" pitchFamily="66" charset="0"/>
              </a:rPr>
              <a:t>What does the “Strength” slider do? </a:t>
            </a:r>
          </a:p>
          <a:p>
            <a:pPr marL="1009650" lvl="1" indent="-609600" eaLnBrk="1" hangingPunct="1">
              <a:buFontTx/>
              <a:buAutoNum type="alphaLcPeriod"/>
              <a:defRPr/>
            </a:pPr>
            <a:r>
              <a:rPr lang="en-US" sz="2400" b="1" smtClean="0">
                <a:solidFill>
                  <a:srgbClr val="FFFF00"/>
                </a:solidFill>
                <a:effectLst>
                  <a:outerShdw blurRad="38100" dist="38100" dir="2700000" algn="tl">
                    <a:srgbClr val="000000"/>
                  </a:outerShdw>
                </a:effectLst>
                <a:latin typeface="Comic Sans MS" pitchFamily="66" charset="0"/>
              </a:rPr>
              <a:t>What does the “Field Meter” do?”  …</a:t>
            </a:r>
          </a:p>
          <a:p>
            <a:pPr marL="609600" indent="-609600" eaLnBrk="1" hangingPunct="1">
              <a:buFontTx/>
              <a:buNone/>
              <a:defRPr/>
            </a:pPr>
            <a:r>
              <a:rPr lang="en-US" sz="2400" b="1" smtClean="0">
                <a:solidFill>
                  <a:srgbClr val="FFFF00"/>
                </a:solidFill>
                <a:effectLst>
                  <a:outerShdw blurRad="38100" dist="38100" dir="2700000" algn="tl">
                    <a:srgbClr val="000000"/>
                  </a:outerShdw>
                </a:effectLst>
                <a:latin typeface="Comic Sans MS" pitchFamily="66" charset="0"/>
              </a:rPr>
              <a:t>2. Go to the “Pickup Coil” tab. Identify the things on the screen and in the control panel.</a:t>
            </a:r>
          </a:p>
          <a:p>
            <a:pPr marL="1009650" lvl="1" indent="-609600" eaLnBrk="1" hangingPunct="1">
              <a:buFontTx/>
              <a:buNone/>
              <a:defRPr/>
            </a:pPr>
            <a:r>
              <a:rPr lang="en-US" sz="2000" b="1" smtClean="0">
                <a:solidFill>
                  <a:srgbClr val="FFFF00"/>
                </a:solidFill>
                <a:effectLst>
                  <a:outerShdw blurRad="38100" dist="38100" dir="2700000" algn="tl">
                    <a:srgbClr val="000000"/>
                  </a:outerShdw>
                </a:effectLst>
                <a:latin typeface="Comic Sans MS" pitchFamily="66" charset="0"/>
              </a:rPr>
              <a:t>a. </a:t>
            </a:r>
            <a:r>
              <a:rPr lang="en-US" sz="2400" b="1" smtClean="0">
                <a:solidFill>
                  <a:srgbClr val="FFFF00"/>
                </a:solidFill>
                <a:effectLst>
                  <a:outerShdw blurRad="38100" dist="38100" dir="2700000" algn="tl">
                    <a:srgbClr val="000000"/>
                  </a:outerShdw>
                </a:effectLst>
                <a:latin typeface="Comic Sans MS" pitchFamily="66" charset="0"/>
              </a:rPr>
              <a:t>How does motion of the magnet affect the electrons in the coil of wire?</a:t>
            </a:r>
          </a:p>
          <a:p>
            <a:pPr marL="609600" indent="-609600" eaLnBrk="1" hangingPunct="1">
              <a:defRPr/>
            </a:pPr>
            <a:endParaRPr lang="en-US" sz="2400" smtClean="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34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34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34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3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457200"/>
            <a:ext cx="8229600" cy="838200"/>
          </a:xfrm>
        </p:spPr>
        <p:txBody>
          <a:bodyPr/>
          <a:lstStyle/>
          <a:p>
            <a:pPr eaLnBrk="1" hangingPunct="1">
              <a:defRPr/>
            </a:pPr>
            <a:r>
              <a:rPr lang="en-US" sz="3600" b="1" dirty="0" smtClean="0">
                <a:solidFill>
                  <a:schemeClr val="bg1"/>
                </a:solidFill>
                <a:effectLst>
                  <a:outerShdw blurRad="38100" dist="38100" dir="2700000" algn="tl">
                    <a:srgbClr val="000000"/>
                  </a:outerShdw>
                </a:effectLst>
                <a:latin typeface="Tahoma" pitchFamily="34" charset="0"/>
              </a:rPr>
              <a:t>Driving Questions (DQ)</a:t>
            </a:r>
            <a:endParaRPr lang="en-US" sz="3600" b="1" dirty="0" smtClean="0">
              <a:solidFill>
                <a:schemeClr val="bg1"/>
              </a:solidFill>
              <a:effectLst>
                <a:outerShdw blurRad="38100" dist="38100" dir="2700000" algn="tl">
                  <a:srgbClr val="000000"/>
                </a:outerShdw>
              </a:effectLst>
            </a:endParaRPr>
          </a:p>
        </p:txBody>
      </p:sp>
      <p:sp>
        <p:nvSpPr>
          <p:cNvPr id="56323" name="Rectangle 3"/>
          <p:cNvSpPr>
            <a:spLocks noGrp="1" noChangeArrowheads="1"/>
          </p:cNvSpPr>
          <p:nvPr>
            <p:ph type="body" idx="1"/>
          </p:nvPr>
        </p:nvSpPr>
        <p:spPr>
          <a:xfrm>
            <a:off x="152400" y="1828800"/>
            <a:ext cx="8534400" cy="4229100"/>
          </a:xfrm>
        </p:spPr>
        <p:txBody>
          <a:bodyPr/>
          <a:lstStyle/>
          <a:p>
            <a:pPr algn="ctr" eaLnBrk="1" hangingPunct="1">
              <a:buFontTx/>
              <a:buNone/>
              <a:defRPr/>
            </a:pPr>
            <a:r>
              <a:rPr lang="en-US" sz="2400" b="1" dirty="0" smtClean="0">
                <a:solidFill>
                  <a:schemeClr val="bg1"/>
                </a:solidFill>
                <a:effectLst>
                  <a:outerShdw blurRad="38100" dist="38100" dir="2700000" algn="tl">
                    <a:srgbClr val="000000"/>
                  </a:outerShdw>
                </a:effectLst>
                <a:latin typeface="+mj-lt"/>
              </a:rPr>
              <a:t>Open Conceptual Questions</a:t>
            </a:r>
          </a:p>
          <a:p>
            <a:pPr eaLnBrk="1" hangingPunct="1">
              <a:buFontTx/>
              <a:buNone/>
              <a:defRPr/>
            </a:pPr>
            <a:endParaRPr lang="en-US" sz="2400" b="1" dirty="0" smtClean="0">
              <a:solidFill>
                <a:schemeClr val="bg1"/>
              </a:solidFill>
              <a:effectLst>
                <a:outerShdw blurRad="38100" dist="38100" dir="2700000" algn="tl">
                  <a:srgbClr val="000000"/>
                </a:outerShdw>
              </a:effectLst>
              <a:latin typeface="+mj-lt"/>
            </a:endParaRPr>
          </a:p>
          <a:p>
            <a:pPr eaLnBrk="1" hangingPunct="1">
              <a:buFontTx/>
              <a:buNone/>
              <a:defRPr/>
            </a:pPr>
            <a:r>
              <a:rPr lang="en-US" sz="2400" b="1" dirty="0" smtClean="0">
                <a:solidFill>
                  <a:schemeClr val="bg1"/>
                </a:solidFill>
                <a:effectLst>
                  <a:outerShdw blurRad="38100" dist="38100" dir="2700000" algn="tl">
                    <a:srgbClr val="000000"/>
                  </a:outerShdw>
                </a:effectLst>
                <a:latin typeface="+mj-lt"/>
              </a:rPr>
              <a:t>Before opening the </a:t>
            </a:r>
            <a:r>
              <a:rPr lang="en-US" sz="2400" b="1" dirty="0" err="1" smtClean="0">
                <a:solidFill>
                  <a:schemeClr val="bg1"/>
                </a:solidFill>
                <a:effectLst>
                  <a:outerShdw blurRad="38100" dist="38100" dir="2700000" algn="tl">
                    <a:srgbClr val="000000"/>
                  </a:outerShdw>
                </a:effectLst>
                <a:latin typeface="+mj-lt"/>
              </a:rPr>
              <a:t>sim</a:t>
            </a:r>
            <a:endParaRPr lang="en-US" sz="2400" b="1" dirty="0" smtClean="0">
              <a:solidFill>
                <a:schemeClr val="bg1"/>
              </a:solidFill>
              <a:effectLst>
                <a:outerShdw blurRad="38100" dist="38100" dir="2700000" algn="tl">
                  <a:srgbClr val="000000"/>
                </a:outerShdw>
              </a:effectLst>
              <a:latin typeface="+mj-lt"/>
            </a:endParaRPr>
          </a:p>
          <a:p>
            <a:pPr algn="ctr" eaLnBrk="1" hangingPunct="1">
              <a:buFontTx/>
              <a:buNone/>
              <a:defRPr/>
            </a:pPr>
            <a:r>
              <a:rPr lang="en-US" sz="2400" b="1" dirty="0" smtClean="0">
                <a:solidFill>
                  <a:srgbClr val="FFFF00"/>
                </a:solidFill>
                <a:effectLst>
                  <a:outerShdw blurRad="38100" dist="38100" dir="2700000" algn="tl">
                    <a:srgbClr val="000000"/>
                  </a:outerShdw>
                </a:effectLst>
                <a:latin typeface="Comic Sans MS" pitchFamily="66" charset="0"/>
              </a:rPr>
              <a:t>“Can a magnet effect an electron?”</a:t>
            </a:r>
          </a:p>
          <a:p>
            <a:pPr algn="ctr" eaLnBrk="1" hangingPunct="1">
              <a:buFontTx/>
              <a:buNone/>
              <a:defRPr/>
            </a:pPr>
            <a:r>
              <a:rPr lang="en-US" sz="2400" b="1" dirty="0" smtClean="0">
                <a:solidFill>
                  <a:srgbClr val="FFFF00"/>
                </a:solidFill>
                <a:effectLst>
                  <a:outerShdw blurRad="38100" dist="38100" dir="2700000" algn="tl">
                    <a:srgbClr val="000000"/>
                  </a:outerShdw>
                </a:effectLst>
                <a:latin typeface="Comic Sans MS" pitchFamily="66" charset="0"/>
              </a:rPr>
              <a:t>“What are some ways you can make a magnet?”</a:t>
            </a:r>
          </a:p>
          <a:p>
            <a:pPr eaLnBrk="1" hangingPunct="1">
              <a:defRPr/>
            </a:pPr>
            <a:endParaRPr lang="en-US" sz="800" b="1" dirty="0" smtClean="0">
              <a:solidFill>
                <a:srgbClr val="FFFF00"/>
              </a:solidFill>
              <a:effectLst>
                <a:outerShdw blurRad="38100" dist="38100" dir="2700000" algn="tl">
                  <a:srgbClr val="000000"/>
                </a:outerShdw>
              </a:effectLst>
              <a:latin typeface="Comic Sans MS" pitchFamily="66" charset="0"/>
            </a:endParaRPr>
          </a:p>
          <a:p>
            <a:pPr eaLnBrk="1" hangingPunct="1">
              <a:defRPr/>
            </a:pPr>
            <a:endParaRPr lang="en-US" sz="800" b="1" dirty="0" smtClean="0">
              <a:solidFill>
                <a:srgbClr val="FFFF00"/>
              </a:solidFill>
              <a:effectLst>
                <a:outerShdw blurRad="38100" dist="38100" dir="2700000" algn="tl">
                  <a:srgbClr val="000000"/>
                </a:outerShdw>
              </a:effectLst>
              <a:latin typeface="Comic Sans MS" pitchFamily="66" charset="0"/>
            </a:endParaRPr>
          </a:p>
          <a:p>
            <a:pPr eaLnBrk="1" hangingPunct="1">
              <a:buFontTx/>
              <a:buNone/>
              <a:defRPr/>
            </a:pPr>
            <a:r>
              <a:rPr lang="en-US" sz="2400" b="1" dirty="0" smtClean="0">
                <a:solidFill>
                  <a:schemeClr val="bg1"/>
                </a:solidFill>
                <a:effectLst>
                  <a:outerShdw blurRad="38100" dist="38100" dir="2700000" algn="tl">
                    <a:srgbClr val="000000"/>
                  </a:outerShdw>
                </a:effectLst>
                <a:latin typeface="+mj-lt"/>
              </a:rPr>
              <a:t>Open the </a:t>
            </a:r>
            <a:r>
              <a:rPr lang="en-US" sz="2400" b="1" dirty="0" err="1" smtClean="0">
                <a:solidFill>
                  <a:schemeClr val="bg1"/>
                </a:solidFill>
                <a:effectLst>
                  <a:outerShdw blurRad="38100" dist="38100" dir="2700000" algn="tl">
                    <a:srgbClr val="000000"/>
                  </a:outerShdw>
                </a:effectLst>
                <a:latin typeface="+mj-lt"/>
              </a:rPr>
              <a:t>sim</a:t>
            </a:r>
            <a:r>
              <a:rPr lang="en-US" sz="2400" b="1" dirty="0" smtClean="0">
                <a:solidFill>
                  <a:schemeClr val="bg1"/>
                </a:solidFill>
                <a:effectLst>
                  <a:outerShdw blurRad="38100" dist="38100" dir="2700000" algn="tl">
                    <a:srgbClr val="000000"/>
                  </a:outerShdw>
                </a:effectLst>
                <a:latin typeface="+mj-lt"/>
              </a:rPr>
              <a:t>:</a:t>
            </a:r>
          </a:p>
          <a:p>
            <a:pPr eaLnBrk="1" hangingPunct="1">
              <a:buFontTx/>
              <a:buNone/>
              <a:defRPr/>
            </a:pPr>
            <a:r>
              <a:rPr lang="en-US" sz="2400" b="1" dirty="0" smtClean="0">
                <a:solidFill>
                  <a:schemeClr val="bg1"/>
                </a:solidFill>
                <a:effectLst>
                  <a:outerShdw blurRad="38100" dist="38100" dir="2700000" algn="tl">
                    <a:srgbClr val="000000"/>
                  </a:outerShdw>
                </a:effectLst>
                <a:latin typeface="+mj-lt"/>
              </a:rPr>
              <a:t>	</a:t>
            </a:r>
            <a:r>
              <a:rPr lang="en-US" sz="2400" b="1" dirty="0" smtClean="0">
                <a:solidFill>
                  <a:srgbClr val="FFFF00"/>
                </a:solidFill>
                <a:effectLst>
                  <a:outerShdw blurRad="38100" dist="38100" dir="2700000" algn="tl">
                    <a:srgbClr val="000000"/>
                  </a:outerShdw>
                </a:effectLst>
                <a:latin typeface="Comic Sans MS" pitchFamily="66" charset="0"/>
              </a:rPr>
              <a:t>“Play with everything and talk aloud as you do this.”</a:t>
            </a:r>
          </a:p>
          <a:p>
            <a:pPr eaLnBrk="1" hangingPunct="1">
              <a:defRPr/>
            </a:pPr>
            <a:endParaRPr lang="en-US" sz="800" b="1" dirty="0" smtClean="0">
              <a:solidFill>
                <a:srgbClr val="FFFF00"/>
              </a:solidFill>
              <a:effectLst>
                <a:outerShdw blurRad="38100" dist="38100" dir="2700000" algn="tl">
                  <a:srgbClr val="000000"/>
                </a:outerShdw>
              </a:effectLst>
              <a:latin typeface="Comic Sans MS" pitchFamily="66" charset="0"/>
            </a:endParaRPr>
          </a:p>
          <a:p>
            <a:pPr eaLnBrk="1" hangingPunct="1">
              <a:defRPr/>
            </a:pPr>
            <a:endParaRPr lang="en-US" sz="800" b="1" dirty="0" smtClean="0">
              <a:solidFill>
                <a:srgbClr val="FFFF00"/>
              </a:solidFill>
              <a:effectLst>
                <a:outerShdw blurRad="38100" dist="38100" dir="2700000" algn="tl">
                  <a:srgbClr val="000000"/>
                </a:outerShdw>
              </a:effectLst>
              <a:latin typeface="Comic Sans MS" pitchFamily="66" charset="0"/>
            </a:endParaRPr>
          </a:p>
        </p:txBody>
      </p:sp>
      <p:pic>
        <p:nvPicPr>
          <p:cNvPr id="56327" name="Picture 7" descr="Sim preview image">
            <a:hlinkClick r:id="rId2"/>
          </p:cNvPr>
          <p:cNvPicPr>
            <a:picLocks noChangeAspect="1" noChangeArrowheads="1"/>
          </p:cNvPicPr>
          <p:nvPr/>
        </p:nvPicPr>
        <p:blipFill>
          <a:blip r:embed="rId3"/>
          <a:srcRect/>
          <a:stretch>
            <a:fillRect/>
          </a:stretch>
        </p:blipFill>
        <p:spPr bwMode="auto">
          <a:xfrm>
            <a:off x="8001000" y="5029200"/>
            <a:ext cx="800100" cy="600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762000"/>
          </a:xfrm>
        </p:spPr>
        <p:txBody>
          <a:bodyPr/>
          <a:lstStyle/>
          <a:p>
            <a:pPr eaLnBrk="1" hangingPunct="1">
              <a:defRPr/>
            </a:pPr>
            <a:r>
              <a:rPr lang="en-US" sz="3600" b="1" dirty="0" smtClean="0">
                <a:solidFill>
                  <a:schemeClr val="bg1"/>
                </a:solidFill>
                <a:effectLst>
                  <a:outerShdw blurRad="38100" dist="38100" dir="2700000" algn="tl">
                    <a:srgbClr val="000000"/>
                  </a:outerShdw>
                </a:effectLst>
              </a:rPr>
              <a:t>GG 				DQ</a:t>
            </a:r>
          </a:p>
        </p:txBody>
      </p:sp>
      <p:sp>
        <p:nvSpPr>
          <p:cNvPr id="57347" name="Rectangle 3"/>
          <p:cNvSpPr>
            <a:spLocks noGrp="1" noChangeArrowheads="1"/>
          </p:cNvSpPr>
          <p:nvPr>
            <p:ph type="body" idx="1"/>
          </p:nvPr>
        </p:nvSpPr>
        <p:spPr>
          <a:xfrm>
            <a:off x="0" y="685800"/>
            <a:ext cx="4572000" cy="5994400"/>
          </a:xfrm>
        </p:spPr>
        <p:txBody>
          <a:bodyPr/>
          <a:lstStyle/>
          <a:p>
            <a:pPr marL="609600" indent="-609600" eaLnBrk="1" hangingPunct="1">
              <a:buFontTx/>
              <a:buNone/>
              <a:defRPr/>
            </a:pPr>
            <a:endParaRPr lang="en-US" sz="800" b="1" dirty="0" smtClean="0">
              <a:solidFill>
                <a:srgbClr val="FFFF00"/>
              </a:solidFill>
              <a:effectLst>
                <a:outerShdw blurRad="38100" dist="38100" dir="2700000" algn="tl">
                  <a:srgbClr val="000000"/>
                </a:outerShdw>
              </a:effectLst>
              <a:latin typeface="Comic Sans MS" pitchFamily="66" charset="0"/>
            </a:endParaRPr>
          </a:p>
          <a:p>
            <a:pPr marL="609600" indent="-609600" eaLnBrk="1" hangingPunct="1">
              <a:buFontTx/>
              <a:buNone/>
              <a:defRPr/>
            </a:pPr>
            <a:r>
              <a:rPr lang="en-US" sz="2400" b="1" dirty="0" smtClean="0">
                <a:solidFill>
                  <a:schemeClr val="bg1"/>
                </a:solidFill>
                <a:effectLst>
                  <a:outerShdw blurRad="38100" dist="38100" dir="2700000" algn="tl">
                    <a:srgbClr val="000000"/>
                  </a:outerShdw>
                </a:effectLst>
              </a:rPr>
              <a:t>			8 students</a:t>
            </a:r>
          </a:p>
          <a:p>
            <a:pPr marL="609600" indent="-609600" eaLnBrk="1" hangingPunct="1">
              <a:buFontTx/>
              <a:buNone/>
              <a:defRPr/>
            </a:pPr>
            <a:r>
              <a:rPr lang="en-US" sz="2400" b="1" dirty="0" smtClean="0">
                <a:solidFill>
                  <a:schemeClr val="bg1"/>
                </a:solidFill>
                <a:effectLst>
                  <a:outerShdw blurRad="38100" dist="38100" dir="2700000" algn="tl">
                    <a:srgbClr val="000000"/>
                  </a:outerShdw>
                </a:effectLst>
              </a:rPr>
              <a:t>Student Mode:</a:t>
            </a:r>
          </a:p>
          <a:p>
            <a:pPr marL="457200" lvl="1" indent="0" eaLnBrk="1" hangingPunct="1">
              <a:buFontTx/>
              <a:buNone/>
              <a:defRPr/>
            </a:pPr>
            <a:r>
              <a:rPr lang="en-US" sz="2400" dirty="0" smtClean="0">
                <a:solidFill>
                  <a:schemeClr val="bg1"/>
                </a:solidFill>
                <a:effectLst>
                  <a:outerShdw blurRad="38100" dist="38100" dir="2700000" algn="tl">
                    <a:srgbClr val="000000"/>
                  </a:outerShdw>
                </a:effectLst>
              </a:rPr>
              <a:t>Students answer question and wait for the next.</a:t>
            </a:r>
          </a:p>
          <a:p>
            <a:pPr marL="57150" indent="0" eaLnBrk="1" hangingPunct="1">
              <a:buFontTx/>
              <a:buNone/>
              <a:defRPr/>
            </a:pPr>
            <a:r>
              <a:rPr lang="en-US" sz="2400" i="1" dirty="0" smtClean="0">
                <a:solidFill>
                  <a:srgbClr val="FFFF00"/>
                </a:solidFill>
                <a:effectLst>
                  <a:outerShdw blurRad="38100" dist="38100" dir="2700000" algn="tl">
                    <a:srgbClr val="000000"/>
                  </a:outerShdw>
                </a:effectLst>
              </a:rPr>
              <a:t>“OK, continue?”</a:t>
            </a:r>
          </a:p>
          <a:p>
            <a:pPr marL="57150" indent="0" eaLnBrk="1" hangingPunct="1">
              <a:buFontTx/>
              <a:buNone/>
              <a:defRPr/>
            </a:pPr>
            <a:r>
              <a:rPr lang="en-US" sz="2400" i="1" dirty="0" smtClean="0">
                <a:solidFill>
                  <a:srgbClr val="FFFF00"/>
                </a:solidFill>
                <a:effectLst>
                  <a:outerShdw blurRad="38100" dist="38100" dir="2700000" algn="tl">
                    <a:srgbClr val="000000"/>
                  </a:outerShdw>
                </a:effectLst>
              </a:rPr>
              <a:t>“Is that sufficient for 2”</a:t>
            </a:r>
          </a:p>
          <a:p>
            <a:pPr marL="457200" lvl="1" indent="0" eaLnBrk="1" hangingPunct="1">
              <a:buFontTx/>
              <a:buNone/>
              <a:defRPr/>
            </a:pPr>
            <a:r>
              <a:rPr lang="en-US" sz="2400" dirty="0" smtClean="0">
                <a:solidFill>
                  <a:schemeClr val="bg1"/>
                </a:solidFill>
                <a:effectLst>
                  <a:outerShdw blurRad="38100" dist="38100" dir="2700000" algn="tl">
                    <a:srgbClr val="000000"/>
                  </a:outerShdw>
                </a:effectLst>
              </a:rPr>
              <a:t>Limited framework dev. Often don’t tie pieces together.</a:t>
            </a:r>
          </a:p>
          <a:p>
            <a:pPr marL="457200" lvl="1" indent="0" eaLnBrk="1" hangingPunct="1">
              <a:buFontTx/>
              <a:buNone/>
              <a:defRPr/>
            </a:pPr>
            <a:endParaRPr lang="en-US" sz="2400" dirty="0" smtClean="0">
              <a:solidFill>
                <a:schemeClr val="bg1"/>
              </a:solidFill>
              <a:effectLst>
                <a:outerShdw blurRad="38100" dist="38100" dir="2700000" algn="tl">
                  <a:srgbClr val="000000"/>
                </a:outerShdw>
              </a:effectLst>
            </a:endParaRPr>
          </a:p>
          <a:p>
            <a:pPr marL="457200" lvl="1" indent="0" eaLnBrk="1" hangingPunct="1">
              <a:buFontTx/>
              <a:buNone/>
              <a:defRPr/>
            </a:pPr>
            <a:endParaRPr lang="en-US" sz="2400" dirty="0" smtClean="0">
              <a:solidFill>
                <a:schemeClr val="bg1"/>
              </a:solidFill>
              <a:effectLst>
                <a:outerShdw blurRad="38100" dist="38100" dir="2700000" algn="tl">
                  <a:srgbClr val="000000"/>
                </a:outerShdw>
              </a:effectLst>
            </a:endParaRPr>
          </a:p>
          <a:p>
            <a:pPr marL="457200" lvl="1" indent="0" eaLnBrk="1" hangingPunct="1">
              <a:buFontTx/>
              <a:buNone/>
              <a:defRPr/>
            </a:pPr>
            <a:r>
              <a:rPr lang="en-US" sz="2400" dirty="0" smtClean="0">
                <a:solidFill>
                  <a:schemeClr val="bg1"/>
                </a:solidFill>
                <a:effectLst>
                  <a:outerShdw blurRad="38100" dist="38100" dir="2700000" algn="tl">
                    <a:srgbClr val="000000"/>
                  </a:outerShdw>
                </a:effectLst>
              </a:rPr>
              <a:t>If forget to mention crucial part of the </a:t>
            </a:r>
            <a:r>
              <a:rPr lang="en-US" sz="2400" dirty="0" err="1" smtClean="0">
                <a:solidFill>
                  <a:schemeClr val="bg1"/>
                </a:solidFill>
                <a:effectLst>
                  <a:outerShdw blurRad="38100" dist="38100" dir="2700000" algn="tl">
                    <a:srgbClr val="000000"/>
                  </a:outerShdw>
                </a:effectLst>
              </a:rPr>
              <a:t>sim</a:t>
            </a:r>
            <a:r>
              <a:rPr lang="en-US" sz="2400" dirty="0" smtClean="0">
                <a:solidFill>
                  <a:schemeClr val="bg1"/>
                </a:solidFill>
                <a:effectLst>
                  <a:outerShdw blurRad="38100" dist="38100" dir="2700000" algn="tl">
                    <a:srgbClr val="000000"/>
                  </a:outerShdw>
                </a:effectLst>
              </a:rPr>
              <a:t>, students miss it.</a:t>
            </a:r>
          </a:p>
        </p:txBody>
      </p:sp>
      <p:sp>
        <p:nvSpPr>
          <p:cNvPr id="5" name="Rectangle 4"/>
          <p:cNvSpPr/>
          <p:nvPr/>
        </p:nvSpPr>
        <p:spPr>
          <a:xfrm>
            <a:off x="4549775" y="925513"/>
            <a:ext cx="4572000" cy="5432425"/>
          </a:xfrm>
          <a:prstGeom prst="rect">
            <a:avLst/>
          </a:prstGeom>
        </p:spPr>
        <p:txBody>
          <a:bodyPr>
            <a:spAutoFit/>
          </a:bodyPr>
          <a:lstStyle/>
          <a:p>
            <a:pPr>
              <a:defRPr/>
            </a:pPr>
            <a:r>
              <a:rPr lang="en-US" sz="2400" b="1" dirty="0">
                <a:solidFill>
                  <a:schemeClr val="bg1"/>
                </a:solidFill>
                <a:effectLst>
                  <a:outerShdw blurRad="38100" dist="38100" dir="2700000" algn="tl">
                    <a:srgbClr val="000000"/>
                  </a:outerShdw>
                </a:effectLst>
              </a:rPr>
              <a:t>	4 students</a:t>
            </a:r>
          </a:p>
          <a:p>
            <a:pPr>
              <a:spcAft>
                <a:spcPts val="600"/>
              </a:spcAft>
              <a:defRPr/>
            </a:pPr>
            <a:r>
              <a:rPr lang="en-US" sz="2400" b="1" dirty="0">
                <a:solidFill>
                  <a:schemeClr val="bg1"/>
                </a:solidFill>
                <a:effectLst>
                  <a:outerShdw blurRad="38100" dist="38100" dir="2700000" algn="tl">
                    <a:srgbClr val="000000"/>
                  </a:outerShdw>
                </a:effectLst>
              </a:rPr>
              <a:t>Engaged Exploration:</a:t>
            </a:r>
          </a:p>
          <a:p>
            <a:pPr lvl="1">
              <a:spcAft>
                <a:spcPts val="600"/>
              </a:spcAft>
              <a:defRPr/>
            </a:pPr>
            <a:r>
              <a:rPr lang="en-US" sz="2400" dirty="0">
                <a:solidFill>
                  <a:schemeClr val="bg1"/>
                </a:solidFill>
                <a:effectLst>
                  <a:outerShdw blurRad="38100" dist="38100" dir="2700000" algn="tl">
                    <a:srgbClr val="000000"/>
                  </a:outerShdw>
                </a:effectLst>
              </a:rPr>
              <a:t>Explore via their own questioning</a:t>
            </a:r>
            <a:endParaRPr lang="en-US" sz="2000" dirty="0">
              <a:solidFill>
                <a:schemeClr val="bg1"/>
              </a:solidFill>
              <a:effectLst>
                <a:outerShdw blurRad="38100" dist="38100" dir="2700000" algn="tl">
                  <a:srgbClr val="000000"/>
                </a:outerShdw>
              </a:effectLst>
            </a:endParaRPr>
          </a:p>
          <a:p>
            <a:pPr>
              <a:spcAft>
                <a:spcPts val="600"/>
              </a:spcAft>
              <a:defRPr/>
            </a:pPr>
            <a:r>
              <a:rPr lang="en-US" sz="2400" i="1" dirty="0">
                <a:solidFill>
                  <a:srgbClr val="FFFF00"/>
                </a:solidFill>
                <a:effectLst>
                  <a:outerShdw blurRad="38100" dist="38100" dir="2700000" algn="tl">
                    <a:srgbClr val="000000"/>
                  </a:outerShdw>
                </a:effectLst>
              </a:rPr>
              <a:t>“Oh, I wasn’t expecting that”</a:t>
            </a:r>
          </a:p>
          <a:p>
            <a:pPr>
              <a:spcAft>
                <a:spcPts val="600"/>
              </a:spcAft>
              <a:defRPr/>
            </a:pPr>
            <a:r>
              <a:rPr lang="en-US" sz="2400" i="1" dirty="0">
                <a:solidFill>
                  <a:srgbClr val="FFFF00"/>
                </a:solidFill>
                <a:effectLst>
                  <a:outerShdw blurRad="38100" dist="38100" dir="2700000" algn="tl">
                    <a:srgbClr val="000000"/>
                  </a:outerShdw>
                </a:effectLst>
              </a:rPr>
              <a:t>“I was looking around  to see if it was an effect of having more wires.”</a:t>
            </a:r>
          </a:p>
          <a:p>
            <a:pPr lvl="1">
              <a:spcAft>
                <a:spcPts val="600"/>
              </a:spcAft>
              <a:defRPr/>
            </a:pPr>
            <a:endParaRPr lang="en-US" sz="2400" dirty="0">
              <a:solidFill>
                <a:schemeClr val="bg1"/>
              </a:solidFill>
              <a:effectLst>
                <a:outerShdw blurRad="38100" dist="38100" dir="2700000" algn="tl">
                  <a:srgbClr val="000000"/>
                </a:outerShdw>
              </a:effectLst>
            </a:endParaRPr>
          </a:p>
          <a:p>
            <a:pPr lvl="1">
              <a:spcAft>
                <a:spcPts val="600"/>
              </a:spcAft>
              <a:defRPr/>
            </a:pPr>
            <a:endParaRPr lang="en-US" sz="2400" dirty="0">
              <a:solidFill>
                <a:schemeClr val="bg1"/>
              </a:solidFill>
              <a:effectLst>
                <a:outerShdw blurRad="38100" dist="38100" dir="2700000" algn="tl">
                  <a:srgbClr val="000000"/>
                </a:outerShdw>
              </a:effectLst>
            </a:endParaRPr>
          </a:p>
          <a:p>
            <a:pPr lvl="1">
              <a:spcAft>
                <a:spcPts val="600"/>
              </a:spcAft>
              <a:defRPr/>
            </a:pPr>
            <a:endParaRPr lang="en-US" sz="2400" dirty="0">
              <a:solidFill>
                <a:schemeClr val="bg1"/>
              </a:solidFill>
              <a:effectLst>
                <a:outerShdw blurRad="38100" dist="38100" dir="2700000" algn="tl">
                  <a:srgbClr val="000000"/>
                </a:outerShdw>
              </a:effectLst>
            </a:endParaRPr>
          </a:p>
          <a:p>
            <a:pPr lvl="1">
              <a:defRPr/>
            </a:pPr>
            <a:r>
              <a:rPr lang="en-US" sz="2400" dirty="0">
                <a:solidFill>
                  <a:schemeClr val="bg1"/>
                </a:solidFill>
                <a:effectLst>
                  <a:outerShdw blurRad="38100" dist="38100" dir="2700000" algn="tl">
                    <a:srgbClr val="000000"/>
                  </a:outerShdw>
                </a:effectLst>
              </a:rPr>
              <a:t>Must be </a:t>
            </a:r>
            <a:r>
              <a:rPr lang="en-US" sz="2400" b="1" dirty="0">
                <a:solidFill>
                  <a:schemeClr val="bg1"/>
                </a:solidFill>
                <a:effectLst>
                  <a:outerShdw blurRad="38100" dist="38100" dir="2700000" algn="tl">
                    <a:srgbClr val="000000"/>
                  </a:outerShdw>
                </a:effectLst>
              </a:rPr>
              <a:t>open conceptual </a:t>
            </a:r>
            <a:r>
              <a:rPr lang="en-US" sz="2400" dirty="0">
                <a:solidFill>
                  <a:schemeClr val="bg1"/>
                </a:solidFill>
                <a:effectLst>
                  <a:outerShdw blurRad="38100" dist="38100" dir="2700000" algn="tl">
                    <a:srgbClr val="000000"/>
                  </a:outerShdw>
                </a:effectLst>
              </a:rPr>
              <a:t>type 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34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7347">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defRPr/>
            </a:pPr>
            <a:r>
              <a:rPr lang="en-US"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What did students notice?</a:t>
            </a:r>
          </a:p>
        </p:txBody>
      </p:sp>
      <p:pic>
        <p:nvPicPr>
          <p:cNvPr id="28675" name="Picture 3" descr="fig2.png"/>
          <p:cNvPicPr>
            <a:picLocks noChangeAspect="1"/>
          </p:cNvPicPr>
          <p:nvPr/>
        </p:nvPicPr>
        <p:blipFill>
          <a:blip r:embed="rId2"/>
          <a:srcRect/>
          <a:stretch>
            <a:fillRect/>
          </a:stretch>
        </p:blipFill>
        <p:spPr bwMode="auto">
          <a:xfrm>
            <a:off x="1143000" y="2438400"/>
            <a:ext cx="3556000" cy="3657600"/>
          </a:xfrm>
          <a:prstGeom prst="rect">
            <a:avLst/>
          </a:prstGeom>
          <a:solidFill>
            <a:schemeClr val="bg1"/>
          </a:solidFill>
          <a:ln w="9525">
            <a:noFill/>
            <a:miter lim="800000"/>
            <a:headEnd/>
            <a:tailEnd/>
          </a:ln>
        </p:spPr>
      </p:pic>
      <p:grpSp>
        <p:nvGrpSpPr>
          <p:cNvPr id="28676" name="Group 7"/>
          <p:cNvGrpSpPr>
            <a:grpSpLocks/>
          </p:cNvGrpSpPr>
          <p:nvPr/>
        </p:nvGrpSpPr>
        <p:grpSpPr bwMode="auto">
          <a:xfrm>
            <a:off x="5181600" y="4572000"/>
            <a:ext cx="3581400" cy="1200150"/>
            <a:chOff x="5334000" y="2286000"/>
            <a:chExt cx="3505200" cy="1200329"/>
          </a:xfrm>
        </p:grpSpPr>
        <p:sp>
          <p:nvSpPr>
            <p:cNvPr id="4" name="Rounded Rectangle 3"/>
            <p:cNvSpPr/>
            <p:nvPr/>
          </p:nvSpPr>
          <p:spPr>
            <a:xfrm>
              <a:off x="5334000" y="2446362"/>
              <a:ext cx="228398" cy="15242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ounded Rectangle 4"/>
            <p:cNvSpPr/>
            <p:nvPr/>
          </p:nvSpPr>
          <p:spPr>
            <a:xfrm>
              <a:off x="5334000" y="2822655"/>
              <a:ext cx="228398" cy="152423"/>
            </a:xfrm>
            <a:prstGeom prst="round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5334000" y="3197361"/>
              <a:ext cx="228398" cy="152423"/>
            </a:xfrm>
            <a:prstGeom prst="round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p:cNvSpPr txBox="1"/>
            <p:nvPr/>
          </p:nvSpPr>
          <p:spPr>
            <a:xfrm>
              <a:off x="5790795" y="2286000"/>
              <a:ext cx="3048405" cy="1200329"/>
            </a:xfrm>
            <a:prstGeom prst="rect">
              <a:avLst/>
            </a:prstGeom>
            <a:noFill/>
          </p:spPr>
          <p:txBody>
            <a:bodyPr>
              <a:spAutoFit/>
            </a:bodyPr>
            <a:lstStyle/>
            <a:p>
              <a:pPr>
                <a:defRPr/>
              </a:pPr>
              <a:r>
                <a:rPr lang="en-US" sz="2400" dirty="0">
                  <a:solidFill>
                    <a:schemeClr val="bg1"/>
                  </a:solidFill>
                  <a:effectLst>
                    <a:outerShdw blurRad="38100" dist="38100" dir="2700000" algn="tl">
                      <a:srgbClr val="000000">
                        <a:alpha val="43137"/>
                      </a:srgbClr>
                    </a:outerShdw>
                  </a:effectLst>
                </a:rPr>
                <a:t>Explored </a:t>
              </a:r>
            </a:p>
            <a:p>
              <a:pPr>
                <a:defRPr/>
              </a:pPr>
              <a:r>
                <a:rPr lang="en-US" sz="2400" dirty="0">
                  <a:solidFill>
                    <a:schemeClr val="bg1"/>
                  </a:solidFill>
                  <a:effectLst>
                    <a:outerShdw blurRad="38100" dist="38100" dir="2700000" algn="tl">
                      <a:srgbClr val="000000">
                        <a:alpha val="43137"/>
                      </a:srgbClr>
                    </a:outerShdw>
                  </a:effectLst>
                </a:rPr>
                <a:t>Just </a:t>
              </a:r>
              <a:r>
                <a:rPr lang="en-US" sz="2400" dirty="0" smtClean="0">
                  <a:solidFill>
                    <a:schemeClr val="bg1"/>
                  </a:solidFill>
                  <a:effectLst>
                    <a:outerShdw blurRad="38100" dist="38100" dir="2700000" algn="tl">
                      <a:srgbClr val="000000">
                        <a:alpha val="43137"/>
                      </a:srgbClr>
                    </a:outerShdw>
                  </a:effectLst>
                </a:rPr>
                <a:t>noticed </a:t>
              </a:r>
              <a:endParaRPr lang="en-US" sz="2400" dirty="0">
                <a:solidFill>
                  <a:schemeClr val="bg1"/>
                </a:solidFill>
                <a:effectLst>
                  <a:outerShdw blurRad="38100" dist="38100" dir="2700000" algn="tl">
                    <a:srgbClr val="000000">
                      <a:alpha val="43137"/>
                    </a:srgbClr>
                  </a:outerShdw>
                </a:effectLst>
              </a:endParaRPr>
            </a:p>
            <a:p>
              <a:pPr>
                <a:defRPr/>
              </a:pPr>
              <a:r>
                <a:rPr lang="en-US" sz="2400" dirty="0" smtClean="0">
                  <a:solidFill>
                    <a:schemeClr val="bg1"/>
                  </a:solidFill>
                  <a:effectLst>
                    <a:outerShdw blurRad="38100" dist="38100" dir="2700000" algn="tl">
                      <a:srgbClr val="000000">
                        <a:alpha val="43137"/>
                      </a:srgbClr>
                    </a:outerShdw>
                  </a:effectLst>
                </a:rPr>
                <a:t>Not noticed</a:t>
              </a:r>
              <a:endParaRPr lang="en-US" sz="2400" dirty="0">
                <a:solidFill>
                  <a:schemeClr val="bg1"/>
                </a:solidFill>
                <a:effectLst>
                  <a:outerShdw blurRad="38100" dist="38100" dir="2700000" algn="tl">
                    <a:srgbClr val="000000">
                      <a:alpha val="43137"/>
                    </a:srgbClr>
                  </a:outerShdw>
                </a:effectLst>
              </a:endParaRPr>
            </a:p>
          </p:txBody>
        </p:sp>
      </p:grpSp>
      <p:sp>
        <p:nvSpPr>
          <p:cNvPr id="9" name="TextBox 8"/>
          <p:cNvSpPr txBox="1"/>
          <p:nvPr/>
        </p:nvSpPr>
        <p:spPr>
          <a:xfrm>
            <a:off x="5029200" y="2895600"/>
            <a:ext cx="3352800" cy="830263"/>
          </a:xfrm>
          <a:prstGeom prst="rect">
            <a:avLst/>
          </a:prstGeom>
          <a:noFill/>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Elements mentioned in the GG activity.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defRPr/>
            </a:pPr>
            <a:r>
              <a:rPr lang="en-US"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What did students notice?</a:t>
            </a:r>
          </a:p>
        </p:txBody>
      </p:sp>
      <p:grpSp>
        <p:nvGrpSpPr>
          <p:cNvPr id="29699" name="Group 7"/>
          <p:cNvGrpSpPr>
            <a:grpSpLocks/>
          </p:cNvGrpSpPr>
          <p:nvPr/>
        </p:nvGrpSpPr>
        <p:grpSpPr bwMode="auto">
          <a:xfrm>
            <a:off x="5181600" y="4572000"/>
            <a:ext cx="3581400" cy="1200150"/>
            <a:chOff x="5334000" y="2286000"/>
            <a:chExt cx="3505200" cy="1200329"/>
          </a:xfrm>
        </p:grpSpPr>
        <p:sp>
          <p:nvSpPr>
            <p:cNvPr id="4" name="Rounded Rectangle 3"/>
            <p:cNvSpPr/>
            <p:nvPr/>
          </p:nvSpPr>
          <p:spPr>
            <a:xfrm>
              <a:off x="5334000" y="2446362"/>
              <a:ext cx="228398" cy="15242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ounded Rectangle 4"/>
            <p:cNvSpPr/>
            <p:nvPr/>
          </p:nvSpPr>
          <p:spPr>
            <a:xfrm>
              <a:off x="5334000" y="2822655"/>
              <a:ext cx="228398" cy="152423"/>
            </a:xfrm>
            <a:prstGeom prst="round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5334000" y="3197361"/>
              <a:ext cx="228398" cy="152423"/>
            </a:xfrm>
            <a:prstGeom prst="round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p:cNvSpPr txBox="1"/>
            <p:nvPr/>
          </p:nvSpPr>
          <p:spPr>
            <a:xfrm>
              <a:off x="5790795" y="2286000"/>
              <a:ext cx="3048405" cy="1200329"/>
            </a:xfrm>
            <a:prstGeom prst="rect">
              <a:avLst/>
            </a:prstGeom>
            <a:noFill/>
          </p:spPr>
          <p:txBody>
            <a:bodyPr>
              <a:spAutoFit/>
            </a:bodyPr>
            <a:lstStyle/>
            <a:p>
              <a:pPr>
                <a:defRPr/>
              </a:pPr>
              <a:r>
                <a:rPr lang="en-US" sz="2400" dirty="0">
                  <a:solidFill>
                    <a:schemeClr val="bg1"/>
                  </a:solidFill>
                  <a:effectLst>
                    <a:outerShdw blurRad="38100" dist="38100" dir="2700000" algn="tl">
                      <a:srgbClr val="000000">
                        <a:alpha val="43137"/>
                      </a:srgbClr>
                    </a:outerShdw>
                  </a:effectLst>
                </a:rPr>
                <a:t>Explored </a:t>
              </a:r>
            </a:p>
            <a:p>
              <a:pPr>
                <a:defRPr/>
              </a:pPr>
              <a:r>
                <a:rPr lang="en-US" sz="2400" dirty="0">
                  <a:solidFill>
                    <a:schemeClr val="bg1"/>
                  </a:solidFill>
                  <a:effectLst>
                    <a:outerShdw blurRad="38100" dist="38100" dir="2700000" algn="tl">
                      <a:srgbClr val="000000">
                        <a:alpha val="43137"/>
                      </a:srgbClr>
                    </a:outerShdw>
                  </a:effectLst>
                </a:rPr>
                <a:t>Just </a:t>
              </a:r>
              <a:r>
                <a:rPr lang="en-US" sz="2400" dirty="0" smtClean="0">
                  <a:solidFill>
                    <a:schemeClr val="bg1"/>
                  </a:solidFill>
                  <a:effectLst>
                    <a:outerShdw blurRad="38100" dist="38100" dir="2700000" algn="tl">
                      <a:srgbClr val="000000">
                        <a:alpha val="43137"/>
                      </a:srgbClr>
                    </a:outerShdw>
                  </a:effectLst>
                </a:rPr>
                <a:t>noticed </a:t>
              </a:r>
              <a:endParaRPr lang="en-US" sz="2400" dirty="0">
                <a:solidFill>
                  <a:schemeClr val="bg1"/>
                </a:solidFill>
                <a:effectLst>
                  <a:outerShdw blurRad="38100" dist="38100" dir="2700000" algn="tl">
                    <a:srgbClr val="000000">
                      <a:alpha val="43137"/>
                    </a:srgbClr>
                  </a:outerShdw>
                </a:effectLst>
              </a:endParaRPr>
            </a:p>
            <a:p>
              <a:pPr>
                <a:defRPr/>
              </a:pPr>
              <a:r>
                <a:rPr lang="en-US" sz="2400" dirty="0" smtClean="0">
                  <a:solidFill>
                    <a:schemeClr val="bg1"/>
                  </a:solidFill>
                  <a:effectLst>
                    <a:outerShdw blurRad="38100" dist="38100" dir="2700000" algn="tl">
                      <a:srgbClr val="000000">
                        <a:alpha val="43137"/>
                      </a:srgbClr>
                    </a:outerShdw>
                  </a:effectLst>
                </a:rPr>
                <a:t>Not noticed</a:t>
              </a:r>
              <a:endParaRPr lang="en-US" sz="2400" dirty="0">
                <a:solidFill>
                  <a:schemeClr val="bg1"/>
                </a:solidFill>
                <a:effectLst>
                  <a:outerShdw blurRad="38100" dist="38100" dir="2700000" algn="tl">
                    <a:srgbClr val="000000">
                      <a:alpha val="43137"/>
                    </a:srgbClr>
                  </a:outerShdw>
                </a:effectLst>
              </a:endParaRPr>
            </a:p>
          </p:txBody>
        </p:sp>
      </p:grpSp>
      <p:sp>
        <p:nvSpPr>
          <p:cNvPr id="9" name="TextBox 8"/>
          <p:cNvSpPr txBox="1"/>
          <p:nvPr/>
        </p:nvSpPr>
        <p:spPr>
          <a:xfrm>
            <a:off x="5029200" y="2895600"/>
            <a:ext cx="3810000" cy="830263"/>
          </a:xfrm>
          <a:prstGeom prst="rect">
            <a:avLst/>
          </a:prstGeom>
          <a:noFill/>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Elements </a:t>
            </a:r>
            <a:r>
              <a:rPr lang="en-US" sz="2400" b="1" dirty="0">
                <a:solidFill>
                  <a:srgbClr val="FFFF00"/>
                </a:solidFill>
                <a:effectLst>
                  <a:outerShdw blurRad="38100" dist="38100" dir="2700000" algn="tl">
                    <a:srgbClr val="000000">
                      <a:alpha val="43137"/>
                    </a:srgbClr>
                  </a:outerShdw>
                </a:effectLst>
              </a:rPr>
              <a:t>not</a:t>
            </a:r>
            <a:r>
              <a:rPr lang="en-US" sz="2400" b="1" dirty="0">
                <a:solidFill>
                  <a:schemeClr val="bg1"/>
                </a:solidFill>
                <a:effectLst>
                  <a:outerShdw blurRad="38100" dist="38100" dir="2700000" algn="tl">
                    <a:srgbClr val="000000">
                      <a:alpha val="43137"/>
                    </a:srgbClr>
                  </a:outerShdw>
                </a:effectLst>
              </a:rPr>
              <a:t> mentioned in the GG activity.</a:t>
            </a:r>
          </a:p>
        </p:txBody>
      </p:sp>
      <p:pic>
        <p:nvPicPr>
          <p:cNvPr id="29701" name="Picture 9" descr="fig3.png"/>
          <p:cNvPicPr>
            <a:picLocks noChangeAspect="1"/>
          </p:cNvPicPr>
          <p:nvPr/>
        </p:nvPicPr>
        <p:blipFill>
          <a:blip r:embed="rId2"/>
          <a:srcRect/>
          <a:stretch>
            <a:fillRect/>
          </a:stretch>
        </p:blipFill>
        <p:spPr bwMode="auto">
          <a:xfrm>
            <a:off x="533400" y="2286000"/>
            <a:ext cx="3881438" cy="3789363"/>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01600"/>
            <a:ext cx="8229600" cy="1143000"/>
          </a:xfrm>
        </p:spPr>
        <p:txBody>
          <a:bodyPr/>
          <a:lstStyle/>
          <a:p>
            <a:pPr eaLnBrk="1" hangingPunct="1">
              <a:defRPr/>
            </a:pPr>
            <a:r>
              <a:rPr lang="en-US" b="1" smtClean="0">
                <a:solidFill>
                  <a:schemeClr val="bg1"/>
                </a:solidFill>
                <a:effectLst>
                  <a:outerShdw blurRad="38100" dist="38100" dir="2700000" algn="tl">
                    <a:srgbClr val="000000"/>
                  </a:outerShdw>
                </a:effectLst>
                <a:latin typeface="Tahoma" pitchFamily="34" charset="0"/>
              </a:rPr>
              <a:t>Introduction</a:t>
            </a:r>
          </a:p>
        </p:txBody>
      </p:sp>
      <p:sp>
        <p:nvSpPr>
          <p:cNvPr id="27651" name="Rectangle 3"/>
          <p:cNvSpPr>
            <a:spLocks noGrp="1" noChangeArrowheads="1"/>
          </p:cNvSpPr>
          <p:nvPr>
            <p:ph type="body" idx="1"/>
          </p:nvPr>
        </p:nvSpPr>
        <p:spPr>
          <a:xfrm>
            <a:off x="457200" y="1066800"/>
            <a:ext cx="8229600" cy="5257800"/>
          </a:xfrm>
        </p:spPr>
        <p:txBody>
          <a:bodyPr/>
          <a:lstStyle/>
          <a:p>
            <a:pPr eaLnBrk="1" hangingPunct="1">
              <a:defRPr/>
            </a:pPr>
            <a:endParaRPr lang="en-US" sz="2400" b="1" dirty="0" smtClean="0">
              <a:solidFill>
                <a:srgbClr val="FFFF00"/>
              </a:solidFill>
              <a:effectLst>
                <a:outerShdw blurRad="38100" dist="38100" dir="2700000" algn="tl">
                  <a:srgbClr val="000000"/>
                </a:outerShdw>
              </a:effectLst>
            </a:endParaRPr>
          </a:p>
          <a:p>
            <a:pPr eaLnBrk="1" hangingPunct="1">
              <a:defRPr/>
            </a:pPr>
            <a:r>
              <a:rPr lang="en-US" sz="2400" b="1" dirty="0" smtClean="0">
                <a:solidFill>
                  <a:srgbClr val="FFFF00"/>
                </a:solidFill>
                <a:effectLst>
                  <a:outerShdw blurRad="38100" dist="38100" dir="2700000" algn="tl">
                    <a:srgbClr val="000000"/>
                  </a:outerShdw>
                </a:effectLst>
              </a:rPr>
              <a:t>Learning Theories </a:t>
            </a:r>
          </a:p>
          <a:p>
            <a:pPr lvl="1" eaLnBrk="1" hangingPunct="1">
              <a:defRPr/>
            </a:pPr>
            <a:r>
              <a:rPr lang="en-US" sz="2400" dirty="0" smtClean="0">
                <a:solidFill>
                  <a:schemeClr val="bg1"/>
                </a:solidFill>
                <a:effectLst>
                  <a:outerShdw blurRad="38100" dist="38100" dir="2700000" algn="tl">
                    <a:srgbClr val="000000"/>
                  </a:outerShdw>
                </a:effectLst>
              </a:rPr>
              <a:t>Constructivism</a:t>
            </a:r>
          </a:p>
          <a:p>
            <a:pPr lvl="1" eaLnBrk="1" hangingPunct="1">
              <a:defRPr/>
            </a:pPr>
            <a:r>
              <a:rPr lang="en-US" sz="2400" dirty="0" smtClean="0">
                <a:solidFill>
                  <a:schemeClr val="bg1"/>
                </a:solidFill>
                <a:effectLst>
                  <a:outerShdw blurRad="38100" dist="38100" dir="2700000" algn="tl">
                    <a:srgbClr val="000000"/>
                  </a:outerShdw>
                </a:effectLst>
              </a:rPr>
              <a:t>Modes of engagement</a:t>
            </a:r>
          </a:p>
          <a:p>
            <a:pPr lvl="1" eaLnBrk="1" hangingPunct="1">
              <a:defRPr/>
            </a:pPr>
            <a:endParaRPr lang="en-US" sz="800" dirty="0" smtClean="0">
              <a:solidFill>
                <a:schemeClr val="bg1"/>
              </a:solidFill>
              <a:effectLst>
                <a:outerShdw blurRad="38100" dist="38100" dir="2700000" algn="tl">
                  <a:srgbClr val="000000"/>
                </a:outerShdw>
              </a:effectLst>
            </a:endParaRPr>
          </a:p>
          <a:p>
            <a:pPr eaLnBrk="1" hangingPunct="1">
              <a:defRPr/>
            </a:pPr>
            <a:r>
              <a:rPr lang="en-US" sz="2400" b="1" dirty="0" smtClean="0">
                <a:solidFill>
                  <a:srgbClr val="FFFF00"/>
                </a:solidFill>
                <a:effectLst>
                  <a:outerShdw blurRad="38100" dist="38100" dir="2700000" algn="tl">
                    <a:srgbClr val="000000"/>
                  </a:outerShdw>
                </a:effectLst>
              </a:rPr>
              <a:t>Why simulations provide a unique environment for learning and research </a:t>
            </a:r>
          </a:p>
          <a:p>
            <a:pPr eaLnBrk="1" hangingPunct="1">
              <a:defRPr/>
            </a:pPr>
            <a:endParaRPr lang="en-US" sz="800" b="1" dirty="0" smtClean="0">
              <a:solidFill>
                <a:srgbClr val="FFFF00"/>
              </a:solidFill>
              <a:effectLst>
                <a:outerShdw blurRad="38100" dist="38100" dir="2700000" algn="tl">
                  <a:srgbClr val="000000"/>
                </a:outerShdw>
              </a:effectLst>
            </a:endParaRPr>
          </a:p>
          <a:p>
            <a:pPr eaLnBrk="1" hangingPunct="1">
              <a:defRPr/>
            </a:pPr>
            <a:r>
              <a:rPr lang="en-US" sz="2400" b="1" dirty="0" smtClean="0">
                <a:solidFill>
                  <a:srgbClr val="FFFF00"/>
                </a:solidFill>
                <a:effectLst>
                  <a:outerShdw blurRad="38100" dist="38100" dir="2700000" algn="tl">
                    <a:srgbClr val="000000"/>
                  </a:outerShdw>
                </a:effectLst>
              </a:rPr>
              <a:t>Examples of research PhET has done</a:t>
            </a:r>
          </a:p>
          <a:p>
            <a:pPr lvl="1" eaLnBrk="1" hangingPunct="1">
              <a:defRPr/>
            </a:pPr>
            <a:r>
              <a:rPr lang="en-US" sz="2400" dirty="0" smtClean="0">
                <a:solidFill>
                  <a:schemeClr val="bg1"/>
                </a:solidFill>
                <a:effectLst>
                  <a:outerShdw blurRad="38100" dist="38100" dir="2700000" algn="tl">
                    <a:srgbClr val="000000"/>
                  </a:outerShdw>
                </a:effectLst>
              </a:rPr>
              <a:t>In class</a:t>
            </a:r>
          </a:p>
          <a:p>
            <a:pPr lvl="1" eaLnBrk="1" hangingPunct="1">
              <a:defRPr/>
            </a:pPr>
            <a:r>
              <a:rPr lang="en-US" sz="2400" dirty="0" smtClean="0">
                <a:solidFill>
                  <a:schemeClr val="bg1"/>
                </a:solidFill>
                <a:effectLst>
                  <a:outerShdw blurRad="38100" dist="38100" dir="2700000" algn="tl">
                    <a:srgbClr val="000000"/>
                  </a:outerShdw>
                </a:effectLst>
              </a:rPr>
              <a:t>Lab</a:t>
            </a:r>
          </a:p>
          <a:p>
            <a:pPr lvl="1" eaLnBrk="1" hangingPunct="1">
              <a:defRPr/>
            </a:pPr>
            <a:r>
              <a:rPr lang="en-US" sz="2400" dirty="0" smtClean="0">
                <a:solidFill>
                  <a:schemeClr val="bg1"/>
                </a:solidFill>
                <a:effectLst>
                  <a:outerShdw blurRad="38100" dist="38100" dir="2700000" algn="tl">
                    <a:srgbClr val="000000"/>
                  </a:outerShdw>
                </a:effectLst>
              </a:rPr>
              <a:t>Types of guidance</a:t>
            </a:r>
          </a:p>
          <a:p>
            <a:pPr lvl="1" eaLnBrk="1" hangingPunct="1">
              <a:defRPr/>
            </a:pPr>
            <a:endParaRPr lang="en-US" sz="400" b="1" dirty="0" smtClean="0">
              <a:solidFill>
                <a:schemeClr val="bg1"/>
              </a:solidFill>
              <a:effectLst>
                <a:outerShdw blurRad="38100" dist="38100" dir="2700000" algn="tl">
                  <a:srgbClr val="000000"/>
                </a:outerShdw>
              </a:effectLst>
            </a:endParaRPr>
          </a:p>
          <a:p>
            <a:pPr lvl="2" eaLnBrk="1" hangingPunct="1">
              <a:buFontTx/>
              <a:buNone/>
              <a:defRPr/>
            </a:pPr>
            <a:endParaRPr lang="en-US" sz="400" dirty="0" smtClean="0">
              <a:solidFill>
                <a:schemeClr val="bg1"/>
              </a:solidFill>
              <a:effectLst>
                <a:outerShdw blurRad="38100" dist="38100" dir="2700000" algn="tl">
                  <a:srgbClr val="000000"/>
                </a:outerShdw>
              </a:effectLst>
            </a:endParaRPr>
          </a:p>
        </p:txBody>
      </p:sp>
      <p:pic>
        <p:nvPicPr>
          <p:cNvPr id="4100" name="Picture 6" descr="j0424178[1]"/>
          <p:cNvPicPr>
            <a:picLocks noChangeAspect="1" noChangeArrowheads="1"/>
          </p:cNvPicPr>
          <p:nvPr/>
        </p:nvPicPr>
        <p:blipFill>
          <a:blip r:embed="rId3"/>
          <a:srcRect/>
          <a:stretch>
            <a:fillRect/>
          </a:stretch>
        </p:blipFill>
        <p:spPr bwMode="auto">
          <a:xfrm>
            <a:off x="6553200" y="4114800"/>
            <a:ext cx="1936750"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Missing Pieces (MP)</a:t>
            </a:r>
            <a:endParaRPr lang="en-US"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3" name="Content Placeholder 2"/>
          <p:cNvSpPr>
            <a:spLocks noGrp="1"/>
          </p:cNvSpPr>
          <p:nvPr>
            <p:ph idx="1"/>
          </p:nvPr>
        </p:nvSpPr>
        <p:spPr/>
        <p:txBody>
          <a:bodyPr/>
          <a:lstStyle/>
          <a:p>
            <a:pPr>
              <a:defRPr/>
            </a:pPr>
            <a:r>
              <a:rPr lang="en-US" sz="2400" b="1" dirty="0" smtClean="0">
                <a:solidFill>
                  <a:schemeClr val="bg1"/>
                </a:solidFill>
                <a:effectLst>
                  <a:outerShdw blurRad="38100" dist="38100" dir="2700000" algn="tl">
                    <a:srgbClr val="000000">
                      <a:alpha val="43137"/>
                    </a:srgbClr>
                  </a:outerShdw>
                </a:effectLst>
              </a:rPr>
              <a:t>With GG activity students were in “student mode”. If something wasn’t mentioned, they didn’t explore it.</a:t>
            </a:r>
          </a:p>
          <a:p>
            <a:pPr>
              <a:defRPr/>
            </a:pPr>
            <a:endParaRPr lang="en-US" sz="2400" b="1" dirty="0" smtClean="0">
              <a:solidFill>
                <a:schemeClr val="bg1"/>
              </a:solidFill>
              <a:effectLst>
                <a:outerShdw blurRad="38100" dist="38100" dir="2700000" algn="tl">
                  <a:srgbClr val="000000">
                    <a:alpha val="43137"/>
                  </a:srgbClr>
                </a:outerShdw>
              </a:effectLst>
            </a:endParaRPr>
          </a:p>
          <a:p>
            <a:pPr>
              <a:defRPr/>
            </a:pPr>
            <a:r>
              <a:rPr lang="en-US" sz="2400" b="1" dirty="0" smtClean="0">
                <a:solidFill>
                  <a:schemeClr val="bg1"/>
                </a:solidFill>
                <a:effectLst>
                  <a:outerShdw blurRad="38100" dist="38100" dir="2700000" algn="tl">
                    <a:srgbClr val="000000">
                      <a:alpha val="43137"/>
                    </a:srgbClr>
                  </a:outerShdw>
                </a:effectLst>
              </a:rPr>
              <a:t>To test this we created a Missing Pieces (MP) activity.  </a:t>
            </a:r>
          </a:p>
          <a:p>
            <a:pPr lvl="1">
              <a:defRPr/>
            </a:pPr>
            <a:r>
              <a:rPr lang="en-US" sz="2400" dirty="0" smtClean="0">
                <a:solidFill>
                  <a:schemeClr val="bg1"/>
                </a:solidFill>
                <a:effectLst>
                  <a:outerShdw blurRad="38100" dist="38100" dir="2700000" algn="tl">
                    <a:srgbClr val="000000">
                      <a:alpha val="43137"/>
                    </a:srgbClr>
                  </a:outerShdw>
                </a:effectLst>
              </a:rPr>
              <a:t>Two questions were omitted from the GG activity</a:t>
            </a:r>
          </a:p>
          <a:p>
            <a:pPr lvl="1">
              <a:defRPr/>
            </a:pPr>
            <a:r>
              <a:rPr lang="en-US" sz="2400" dirty="0" smtClean="0">
                <a:solidFill>
                  <a:schemeClr val="bg1"/>
                </a:solidFill>
                <a:effectLst>
                  <a:outerShdw blurRad="38100" dist="38100" dir="2700000" algn="tl">
                    <a:srgbClr val="000000">
                      <a:alpha val="43137"/>
                    </a:srgbClr>
                  </a:outerShdw>
                </a:effectLst>
              </a:rPr>
              <a:t>Three </a:t>
            </a:r>
            <a:r>
              <a:rPr lang="en-US" sz="2400" dirty="0" err="1" smtClean="0">
                <a:solidFill>
                  <a:schemeClr val="bg1"/>
                </a:solidFill>
                <a:effectLst>
                  <a:outerShdw blurRad="38100" dist="38100" dir="2700000" algn="tl">
                    <a:srgbClr val="000000">
                      <a:alpha val="43137"/>
                    </a:srgbClr>
                  </a:outerShdw>
                </a:effectLst>
              </a:rPr>
              <a:t>sim</a:t>
            </a:r>
            <a:r>
              <a:rPr lang="en-US" sz="2400" dirty="0" smtClean="0">
                <a:solidFill>
                  <a:schemeClr val="bg1"/>
                </a:solidFill>
                <a:effectLst>
                  <a:outerShdw blurRad="38100" dist="38100" dir="2700000" algn="tl">
                    <a:srgbClr val="000000">
                      <a:alpha val="43137"/>
                    </a:srgbClr>
                  </a:outerShdw>
                </a:effectLst>
              </a:rPr>
              <a:t> elements were mentioned in these two questions.</a:t>
            </a:r>
            <a:endParaRPr lang="en-US" sz="24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655638"/>
            <a:ext cx="8229600" cy="1143000"/>
          </a:xfrm>
        </p:spPr>
        <p:txBody>
          <a:bodyPr/>
          <a:lstStyle/>
          <a:p>
            <a:pPr eaLnBrk="1" hangingPunct="1">
              <a:defRPr/>
            </a:pPr>
            <a:r>
              <a:rPr lang="en-US"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What did students notice?</a:t>
            </a:r>
            <a:br>
              <a:rPr lang="en-US"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br>
            <a:r>
              <a:rPr lang="en-US" sz="14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t>
            </a:r>
            <a:r>
              <a:rPr lang="en-US"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r>
            <a:br>
              <a:rPr lang="en-US"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br>
            <a:r>
              <a:rPr lang="en-US" sz="36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Missing Pieces (MP)</a:t>
            </a:r>
          </a:p>
        </p:txBody>
      </p:sp>
      <p:grpSp>
        <p:nvGrpSpPr>
          <p:cNvPr id="31747" name="Group 7"/>
          <p:cNvGrpSpPr>
            <a:grpSpLocks/>
          </p:cNvGrpSpPr>
          <p:nvPr/>
        </p:nvGrpSpPr>
        <p:grpSpPr bwMode="auto">
          <a:xfrm>
            <a:off x="5562600" y="4572000"/>
            <a:ext cx="3581400" cy="1200150"/>
            <a:chOff x="5334000" y="2286000"/>
            <a:chExt cx="3505200" cy="1200329"/>
          </a:xfrm>
        </p:grpSpPr>
        <p:sp>
          <p:nvSpPr>
            <p:cNvPr id="4" name="Rounded Rectangle 3"/>
            <p:cNvSpPr/>
            <p:nvPr/>
          </p:nvSpPr>
          <p:spPr>
            <a:xfrm>
              <a:off x="5334000" y="2446362"/>
              <a:ext cx="228398" cy="152423"/>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ounded Rectangle 4"/>
            <p:cNvSpPr/>
            <p:nvPr/>
          </p:nvSpPr>
          <p:spPr>
            <a:xfrm>
              <a:off x="5334000" y="2822655"/>
              <a:ext cx="228398" cy="152423"/>
            </a:xfrm>
            <a:prstGeom prst="round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5334000" y="3197361"/>
              <a:ext cx="228398" cy="152423"/>
            </a:xfrm>
            <a:prstGeom prst="round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p:cNvSpPr txBox="1"/>
            <p:nvPr/>
          </p:nvSpPr>
          <p:spPr>
            <a:xfrm>
              <a:off x="5790795" y="2286000"/>
              <a:ext cx="3048405" cy="1200329"/>
            </a:xfrm>
            <a:prstGeom prst="rect">
              <a:avLst/>
            </a:prstGeom>
            <a:noFill/>
          </p:spPr>
          <p:txBody>
            <a:bodyPr>
              <a:spAutoFit/>
            </a:bodyPr>
            <a:lstStyle/>
            <a:p>
              <a:pPr>
                <a:defRPr/>
              </a:pPr>
              <a:r>
                <a:rPr lang="en-US" sz="2400" dirty="0">
                  <a:solidFill>
                    <a:schemeClr val="bg1"/>
                  </a:solidFill>
                  <a:effectLst>
                    <a:outerShdw blurRad="38100" dist="38100" dir="2700000" algn="tl">
                      <a:srgbClr val="000000">
                        <a:alpha val="43137"/>
                      </a:srgbClr>
                    </a:outerShdw>
                  </a:effectLst>
                </a:rPr>
                <a:t>Explored </a:t>
              </a:r>
            </a:p>
            <a:p>
              <a:pPr>
                <a:defRPr/>
              </a:pPr>
              <a:r>
                <a:rPr lang="en-US" sz="2400" dirty="0">
                  <a:solidFill>
                    <a:schemeClr val="bg1"/>
                  </a:solidFill>
                  <a:effectLst>
                    <a:outerShdw blurRad="38100" dist="38100" dir="2700000" algn="tl">
                      <a:srgbClr val="000000">
                        <a:alpha val="43137"/>
                      </a:srgbClr>
                    </a:outerShdw>
                  </a:effectLst>
                </a:rPr>
                <a:t>Just </a:t>
              </a:r>
              <a:r>
                <a:rPr lang="en-US" sz="2400" dirty="0" smtClean="0">
                  <a:solidFill>
                    <a:schemeClr val="bg1"/>
                  </a:solidFill>
                  <a:effectLst>
                    <a:outerShdw blurRad="38100" dist="38100" dir="2700000" algn="tl">
                      <a:srgbClr val="000000">
                        <a:alpha val="43137"/>
                      </a:srgbClr>
                    </a:outerShdw>
                  </a:effectLst>
                </a:rPr>
                <a:t>noticed </a:t>
              </a:r>
              <a:endParaRPr lang="en-US" sz="2400" dirty="0">
                <a:solidFill>
                  <a:schemeClr val="bg1"/>
                </a:solidFill>
                <a:effectLst>
                  <a:outerShdw blurRad="38100" dist="38100" dir="2700000" algn="tl">
                    <a:srgbClr val="000000">
                      <a:alpha val="43137"/>
                    </a:srgbClr>
                  </a:outerShdw>
                </a:effectLst>
              </a:endParaRPr>
            </a:p>
            <a:p>
              <a:pPr>
                <a:defRPr/>
              </a:pPr>
              <a:r>
                <a:rPr lang="en-US" sz="2400" dirty="0" smtClean="0">
                  <a:solidFill>
                    <a:schemeClr val="bg1"/>
                  </a:solidFill>
                  <a:effectLst>
                    <a:outerShdw blurRad="38100" dist="38100" dir="2700000" algn="tl">
                      <a:srgbClr val="000000">
                        <a:alpha val="43137"/>
                      </a:srgbClr>
                    </a:outerShdw>
                  </a:effectLst>
                </a:rPr>
                <a:t>Not noticed</a:t>
              </a:r>
              <a:endParaRPr lang="en-US" sz="2400" dirty="0">
                <a:solidFill>
                  <a:schemeClr val="bg1"/>
                </a:solidFill>
                <a:effectLst>
                  <a:outerShdw blurRad="38100" dist="38100" dir="2700000" algn="tl">
                    <a:srgbClr val="000000">
                      <a:alpha val="43137"/>
                    </a:srgbClr>
                  </a:outerShdw>
                </a:effectLst>
              </a:endParaRPr>
            </a:p>
          </p:txBody>
        </p:sp>
      </p:grpSp>
      <p:sp>
        <p:nvSpPr>
          <p:cNvPr id="9" name="TextBox 8"/>
          <p:cNvSpPr txBox="1"/>
          <p:nvPr/>
        </p:nvSpPr>
        <p:spPr>
          <a:xfrm>
            <a:off x="5334000" y="2895600"/>
            <a:ext cx="3810000" cy="830263"/>
          </a:xfrm>
          <a:prstGeom prst="rect">
            <a:avLst/>
          </a:prstGeom>
          <a:noFill/>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Elements omitted from the GG activity.</a:t>
            </a:r>
          </a:p>
        </p:txBody>
      </p:sp>
      <p:pic>
        <p:nvPicPr>
          <p:cNvPr id="31749" name="Picture 9" descr="fig3.png"/>
          <p:cNvPicPr>
            <a:picLocks noChangeAspect="1"/>
          </p:cNvPicPr>
          <p:nvPr/>
        </p:nvPicPr>
        <p:blipFill>
          <a:blip r:embed="rId2"/>
          <a:srcRect/>
          <a:stretch>
            <a:fillRect/>
          </a:stretch>
        </p:blipFill>
        <p:spPr bwMode="auto">
          <a:xfrm>
            <a:off x="228600" y="2667000"/>
            <a:ext cx="4951413" cy="3400425"/>
          </a:xfrm>
          <a:prstGeom prst="rect">
            <a:avLst/>
          </a:prstGeom>
          <a:solidFill>
            <a:schemeClr val="bg1"/>
          </a:solidFill>
          <a:ln w="9525">
            <a:noFill/>
            <a:miter lim="800000"/>
            <a:headEnd/>
            <a:tailEnd/>
          </a:ln>
        </p:spPr>
      </p:pic>
      <p:sp>
        <p:nvSpPr>
          <p:cNvPr id="11" name="TextBox 10"/>
          <p:cNvSpPr txBox="1"/>
          <p:nvPr/>
        </p:nvSpPr>
        <p:spPr>
          <a:xfrm>
            <a:off x="914400" y="6172200"/>
            <a:ext cx="7696200" cy="523875"/>
          </a:xfrm>
          <a:prstGeom prst="rect">
            <a:avLst/>
          </a:prstGeom>
          <a:noFill/>
        </p:spPr>
        <p:txBody>
          <a:bodyPr>
            <a:spAutoFit/>
          </a:bodyPr>
          <a:lstStyle/>
          <a:p>
            <a:pPr>
              <a:defRPr/>
            </a:pPr>
            <a:r>
              <a:rPr lang="en-US" sz="2400" b="1" dirty="0">
                <a:solidFill>
                  <a:schemeClr val="bg1"/>
                </a:solidFill>
                <a:effectLst>
                  <a:outerShdw blurRad="38100" dist="38100" dir="2700000" algn="tl">
                    <a:srgbClr val="000000">
                      <a:alpha val="43137"/>
                    </a:srgbClr>
                  </a:outerShdw>
                </a:effectLst>
              </a:rPr>
              <a:t>MP* - Anomalous student removed</a:t>
            </a:r>
            <a:r>
              <a:rPr lang="en-US" dirty="0">
                <a:solidFill>
                  <a:schemeClr val="bg1"/>
                </a:solidFill>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1" hangingPunct="1">
              <a:defRPr/>
            </a:pPr>
            <a:r>
              <a:rPr lang="en-US" b="1" dirty="0" smtClean="0">
                <a:solidFill>
                  <a:schemeClr val="bg1"/>
                </a:solidFill>
                <a:effectLst>
                  <a:outerShdw blurRad="38100" dist="38100" dir="2700000" algn="tl">
                    <a:srgbClr val="000000">
                      <a:alpha val="43137"/>
                    </a:srgbClr>
                  </a:outerShdw>
                </a:effectLst>
              </a:rPr>
              <a:t>Research says….</a:t>
            </a:r>
          </a:p>
        </p:txBody>
      </p:sp>
      <p:sp>
        <p:nvSpPr>
          <p:cNvPr id="3" name="Content Placeholder 2"/>
          <p:cNvSpPr>
            <a:spLocks noGrp="1"/>
          </p:cNvSpPr>
          <p:nvPr>
            <p:ph idx="1"/>
          </p:nvPr>
        </p:nvSpPr>
        <p:spPr>
          <a:xfrm>
            <a:off x="457200" y="1143000"/>
            <a:ext cx="8229600" cy="4525963"/>
          </a:xfrm>
        </p:spPr>
        <p:txBody>
          <a:bodyPr/>
          <a:lstStyle/>
          <a:p>
            <a:pPr eaLnBrk="1" hangingPunct="1">
              <a:defRPr/>
            </a:pPr>
            <a:r>
              <a:rPr lang="en-US" sz="2400" b="1" dirty="0" smtClean="0">
                <a:solidFill>
                  <a:schemeClr val="bg1"/>
                </a:solidFill>
                <a:effectLst>
                  <a:outerShdw blurRad="38100" dist="38100" dir="2700000" algn="tl">
                    <a:srgbClr val="000000">
                      <a:alpha val="43137"/>
                    </a:srgbClr>
                  </a:outerShdw>
                </a:effectLst>
              </a:rPr>
              <a:t>Found that students do not engage in their homework or laboratories as a scientist would.  </a:t>
            </a:r>
          </a:p>
          <a:p>
            <a:pPr lvl="1" eaLnBrk="1" hangingPunct="1">
              <a:defRPr/>
            </a:pPr>
            <a:r>
              <a:rPr lang="en-US" sz="2400" dirty="0" smtClean="0">
                <a:solidFill>
                  <a:schemeClr val="bg1"/>
                </a:solidFill>
                <a:effectLst>
                  <a:outerShdw blurRad="38100" dist="38100" dir="2700000" algn="tl">
                    <a:srgbClr val="000000">
                      <a:alpha val="43137"/>
                    </a:srgbClr>
                  </a:outerShdw>
                </a:effectLst>
              </a:rPr>
              <a:t>Do not investigate, explore, ask questions, make connections, and deduce the rules. </a:t>
            </a:r>
          </a:p>
          <a:p>
            <a:pPr lvl="1" eaLnBrk="1" hangingPunct="1">
              <a:defRPr/>
            </a:pPr>
            <a:r>
              <a:rPr lang="en-US" sz="2400" dirty="0" smtClean="0">
                <a:solidFill>
                  <a:schemeClr val="bg1"/>
                </a:solidFill>
                <a:effectLst>
                  <a:outerShdw blurRad="38100" dist="38100" dir="2700000" algn="tl">
                    <a:srgbClr val="000000">
                      <a:alpha val="43137"/>
                    </a:srgbClr>
                  </a:outerShdw>
                </a:effectLst>
              </a:rPr>
              <a:t>Instead they just answer what has been asked</a:t>
            </a:r>
          </a:p>
          <a:p>
            <a:pPr lvl="1" eaLnBrk="1" hangingPunct="1">
              <a:defRPr/>
            </a:pPr>
            <a:r>
              <a:rPr lang="en-US" sz="2400" dirty="0" smtClean="0">
                <a:solidFill>
                  <a:schemeClr val="bg1"/>
                </a:solidFill>
                <a:effectLst>
                  <a:outerShdw blurRad="38100" dist="38100" dir="2700000" algn="tl">
                    <a:srgbClr val="000000">
                      <a:alpha val="43137"/>
                    </a:srgbClr>
                  </a:outerShdw>
                </a:effectLst>
              </a:rPr>
              <a:t>Transfer and Retain little. </a:t>
            </a:r>
          </a:p>
          <a:p>
            <a:pPr lvl="1" eaLnBrk="1" hangingPunct="1">
              <a:buFontTx/>
              <a:buNone/>
              <a:defRPr/>
            </a:pPr>
            <a:endParaRPr lang="en-US" sz="2400" dirty="0" smtClean="0">
              <a:solidFill>
                <a:schemeClr val="bg1"/>
              </a:solidFill>
              <a:effectLst>
                <a:outerShdw blurRad="38100" dist="38100" dir="2700000" algn="tl">
                  <a:srgbClr val="000000">
                    <a:alpha val="43137"/>
                  </a:srgbClr>
                </a:outerShdw>
              </a:effectLst>
            </a:endParaRPr>
          </a:p>
          <a:p>
            <a:pPr eaLnBrk="1" hangingPunct="1">
              <a:defRPr/>
            </a:pPr>
            <a:r>
              <a:rPr lang="en-US" sz="2400" b="1" dirty="0" smtClean="0">
                <a:solidFill>
                  <a:schemeClr val="bg1"/>
                </a:solidFill>
                <a:effectLst>
                  <a:outerShdw blurRad="38100" dist="38100" dir="2700000" algn="tl">
                    <a:srgbClr val="000000">
                      <a:alpha val="43137"/>
                    </a:srgbClr>
                  </a:outerShdw>
                </a:effectLst>
              </a:rPr>
              <a:t>Why?</a:t>
            </a:r>
          </a:p>
          <a:p>
            <a:pPr lvl="1" eaLnBrk="1" hangingPunct="1">
              <a:defRPr/>
            </a:pPr>
            <a:r>
              <a:rPr lang="en-US" b="1" dirty="0" smtClean="0">
                <a:solidFill>
                  <a:schemeClr val="bg1"/>
                </a:solidFill>
                <a:effectLst>
                  <a:outerShdw blurRad="38100" dist="38100" dir="2700000" algn="tl">
                    <a:srgbClr val="000000">
                      <a:alpha val="43137"/>
                    </a:srgbClr>
                  </a:outerShdw>
                </a:effectLst>
                <a:latin typeface="Bradley Hand ITC" pitchFamily="66" charset="0"/>
              </a:rPr>
              <a:t>Students don’t know how to be a scientist?</a:t>
            </a:r>
          </a:p>
          <a:p>
            <a:pPr lvl="1" eaLnBrk="1" hangingPunct="1">
              <a:defRPr/>
            </a:pPr>
            <a:r>
              <a:rPr lang="en-US" b="1" dirty="0" smtClean="0">
                <a:solidFill>
                  <a:schemeClr val="bg1"/>
                </a:solidFill>
                <a:effectLst>
                  <a:outerShdw blurRad="38100" dist="38100" dir="2700000" algn="tl">
                    <a:srgbClr val="000000">
                      <a:alpha val="43137"/>
                    </a:srgbClr>
                  </a:outerShdw>
                </a:effectLst>
                <a:latin typeface="Bradley Hand ITC" pitchFamily="66" charset="0"/>
              </a:rPr>
              <a:t>Students don’t care? In a hurry.</a:t>
            </a:r>
          </a:p>
          <a:p>
            <a:pPr lvl="1" eaLnBrk="1" hangingPunct="1">
              <a:defRPr/>
            </a:pPr>
            <a:r>
              <a:rPr lang="en-US" b="1" dirty="0" smtClean="0">
                <a:solidFill>
                  <a:schemeClr val="bg1"/>
                </a:solidFill>
                <a:effectLst>
                  <a:outerShdw blurRad="38100" dist="38100" dir="2700000" algn="tl">
                    <a:srgbClr val="000000">
                      <a:alpha val="43137"/>
                    </a:srgbClr>
                  </a:outerShdw>
                </a:effectLst>
                <a:latin typeface="Bradley Hand ITC" pitchFamily="66" charset="0"/>
              </a:rPr>
              <a:t>Underprepared?</a:t>
            </a:r>
            <a:endParaRPr lang="en-US" sz="2400" dirty="0" smtClean="0">
              <a:solidFill>
                <a:schemeClr val="bg1"/>
              </a:solidFill>
              <a:effectLst>
                <a:outerShdw blurRad="38100" dist="38100" dir="2700000" algn="tl">
                  <a:srgbClr val="000000">
                    <a:alpha val="43137"/>
                  </a:srgbClr>
                </a:outerShdw>
              </a:effectLst>
            </a:endParaRPr>
          </a:p>
          <a:p>
            <a:pPr lvl="1" eaLnBrk="1" hangingPunct="1">
              <a:defRPr/>
            </a:pPr>
            <a:endParaRPr lang="en-US" sz="2000" dirty="0" smtClean="0">
              <a:solidFill>
                <a:schemeClr val="bg1"/>
              </a:solidFill>
              <a:effectLst>
                <a:outerShdw blurRad="38100" dist="38100" dir="2700000" algn="tl">
                  <a:srgbClr val="000000">
                    <a:alpha val="43137"/>
                  </a:srgbClr>
                </a:outerShdw>
              </a:effectLst>
            </a:endParaRPr>
          </a:p>
          <a:p>
            <a:pPr lvl="1" eaLnBrk="1" hangingPunct="1">
              <a:defRPr/>
            </a:pPr>
            <a:endParaRPr lang="en-US" sz="2000" dirty="0" smtClean="0">
              <a:solidFill>
                <a:schemeClr val="bg1"/>
              </a:solidFill>
              <a:effectLst>
                <a:outerShdw blurRad="38100" dist="38100" dir="2700000" algn="tl">
                  <a:srgbClr val="000000">
                    <a:alpha val="43137"/>
                  </a:srgbClr>
                </a:outerShdw>
              </a:effectLst>
            </a:endParaRPr>
          </a:p>
        </p:txBody>
      </p:sp>
      <p:sp>
        <p:nvSpPr>
          <p:cNvPr id="4" name="Oval 3"/>
          <p:cNvSpPr/>
          <p:nvPr/>
        </p:nvSpPr>
        <p:spPr>
          <a:xfrm>
            <a:off x="251750" y="4144700"/>
            <a:ext cx="8153400" cy="2286000"/>
          </a:xfrm>
          <a:prstGeom prst="ellipse">
            <a:avLst/>
          </a:prstGeom>
          <a:noFill/>
          <a:ln w="73025">
            <a:solidFill>
              <a:srgbClr val="FF0000"/>
            </a:solidFill>
          </a:ln>
          <a:scene3d>
            <a:camera prst="orthographicFront"/>
            <a:lightRig rig="threePt" dir="t"/>
          </a:scene3d>
          <a:sp3d>
            <a:bevelT w="44450"/>
            <a:bevelB w="1778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56" name="Text Box 28"/>
          <p:cNvSpPr txBox="1">
            <a:spLocks noChangeArrowheads="1"/>
          </p:cNvSpPr>
          <p:nvPr/>
        </p:nvSpPr>
        <p:spPr bwMode="auto">
          <a:xfrm>
            <a:off x="3505200" y="533400"/>
            <a:ext cx="3983038" cy="762000"/>
          </a:xfrm>
          <a:prstGeom prst="rect">
            <a:avLst/>
          </a:prstGeom>
          <a:noFill/>
          <a:ln w="9525">
            <a:noFill/>
            <a:miter lim="800000"/>
            <a:headEnd/>
            <a:tailEnd/>
          </a:ln>
          <a:effectLst/>
        </p:spPr>
        <p:txBody>
          <a:bodyPr>
            <a:spAutoFit/>
          </a:bodyPr>
          <a:lstStyle/>
          <a:p>
            <a:pPr algn="ctr" eaLnBrk="0" hangingPunct="0">
              <a:defRPr/>
            </a:pPr>
            <a:r>
              <a:rPr lang="en-US" sz="4400" b="1" dirty="0">
                <a:solidFill>
                  <a:schemeClr val="bg1"/>
                </a:solidFill>
                <a:effectLst>
                  <a:outerShdw blurRad="38100" dist="38100" dir="2700000" algn="tl">
                    <a:srgbClr val="000000"/>
                  </a:outerShdw>
                </a:effectLst>
                <a:latin typeface="Tahoma" pitchFamily="34" charset="0"/>
              </a:rPr>
              <a:t>Conclusion</a:t>
            </a:r>
          </a:p>
        </p:txBody>
      </p:sp>
      <p:pic>
        <p:nvPicPr>
          <p:cNvPr id="34820" name="Picture 32" descr="Phet-Flatirons-logo-3-small"/>
          <p:cNvPicPr>
            <a:picLocks noChangeAspect="1" noChangeArrowheads="1"/>
          </p:cNvPicPr>
          <p:nvPr/>
        </p:nvPicPr>
        <p:blipFill>
          <a:blip r:embed="rId3"/>
          <a:srcRect/>
          <a:stretch>
            <a:fillRect/>
          </a:stretch>
        </p:blipFill>
        <p:spPr bwMode="auto">
          <a:xfrm>
            <a:off x="152400" y="152400"/>
            <a:ext cx="2514600" cy="1222375"/>
          </a:xfrm>
          <a:prstGeom prst="rect">
            <a:avLst/>
          </a:prstGeom>
          <a:noFill/>
          <a:ln w="22225">
            <a:solidFill>
              <a:schemeClr val="tx1"/>
            </a:solidFill>
            <a:miter lim="800000"/>
            <a:headEnd/>
            <a:tailEnd/>
          </a:ln>
        </p:spPr>
      </p:pic>
      <p:sp>
        <p:nvSpPr>
          <p:cNvPr id="22561" name="Text Box 33"/>
          <p:cNvSpPr txBox="1">
            <a:spLocks noChangeArrowheads="1"/>
          </p:cNvSpPr>
          <p:nvPr/>
        </p:nvSpPr>
        <p:spPr bwMode="auto">
          <a:xfrm>
            <a:off x="0" y="1447800"/>
            <a:ext cx="2743200" cy="457200"/>
          </a:xfrm>
          <a:prstGeom prst="rect">
            <a:avLst/>
          </a:prstGeom>
          <a:noFill/>
          <a:ln w="9525">
            <a:noFill/>
            <a:miter lim="800000"/>
            <a:headEnd/>
            <a:tailEnd/>
          </a:ln>
          <a:effectLst/>
        </p:spPr>
        <p:txBody>
          <a:bodyPr>
            <a:spAutoFit/>
          </a:bodyPr>
          <a:lstStyle/>
          <a:p>
            <a:pPr algn="ctr">
              <a:spcBef>
                <a:spcPct val="50000"/>
              </a:spcBef>
              <a:defRPr/>
            </a:pPr>
            <a:r>
              <a:rPr lang="en-US" sz="2400" dirty="0">
                <a:solidFill>
                  <a:srgbClr val="FFFF99"/>
                </a:solidFill>
                <a:effectLst>
                  <a:outerShdw blurRad="38100" dist="38100" dir="2700000" algn="tl">
                    <a:srgbClr val="000000"/>
                  </a:outerShdw>
                </a:effectLst>
                <a:latin typeface="Times New Roman" pitchFamily="18" charset="0"/>
              </a:rPr>
              <a:t>phet.colorado.edu</a:t>
            </a:r>
          </a:p>
        </p:txBody>
      </p:sp>
      <p:pic>
        <p:nvPicPr>
          <p:cNvPr id="34822" name="Picture 35" descr="emf-animation">
            <a:hlinkClick r:id="rId4"/>
          </p:cNvPr>
          <p:cNvPicPr>
            <a:picLocks noChangeAspect="1" noChangeArrowheads="1"/>
          </p:cNvPicPr>
          <p:nvPr/>
        </p:nvPicPr>
        <p:blipFill>
          <a:blip r:embed="rId5"/>
          <a:srcRect/>
          <a:stretch>
            <a:fillRect/>
          </a:stretch>
        </p:blipFill>
        <p:spPr bwMode="auto">
          <a:xfrm>
            <a:off x="7010400" y="4953000"/>
            <a:ext cx="1905000" cy="1428750"/>
          </a:xfrm>
          <a:prstGeom prst="rect">
            <a:avLst/>
          </a:prstGeom>
          <a:noFill/>
          <a:ln w="9525">
            <a:noFill/>
            <a:miter lim="800000"/>
            <a:headEnd/>
            <a:tailEnd/>
          </a:ln>
        </p:spPr>
      </p:pic>
      <p:sp>
        <p:nvSpPr>
          <p:cNvPr id="22564" name="Text Box 36"/>
          <p:cNvSpPr txBox="1">
            <a:spLocks noChangeArrowheads="1"/>
          </p:cNvSpPr>
          <p:nvPr/>
        </p:nvSpPr>
        <p:spPr bwMode="auto">
          <a:xfrm>
            <a:off x="6616700" y="6400800"/>
            <a:ext cx="2743200" cy="457200"/>
          </a:xfrm>
          <a:prstGeom prst="rect">
            <a:avLst/>
          </a:prstGeom>
          <a:noFill/>
          <a:ln w="9525">
            <a:noFill/>
            <a:miter lim="800000"/>
            <a:headEnd/>
            <a:tailEnd/>
          </a:ln>
          <a:effectLst/>
        </p:spPr>
        <p:txBody>
          <a:bodyPr>
            <a:spAutoFit/>
          </a:bodyPr>
          <a:lstStyle/>
          <a:p>
            <a:pPr algn="ctr">
              <a:spcBef>
                <a:spcPct val="50000"/>
              </a:spcBef>
              <a:defRPr/>
            </a:pPr>
            <a:r>
              <a:rPr lang="en-US" sz="2400" dirty="0">
                <a:solidFill>
                  <a:srgbClr val="FFFF99"/>
                </a:solidFill>
                <a:effectLst>
                  <a:outerShdw blurRad="38100" dist="38100" dir="2700000" algn="tl">
                    <a:srgbClr val="000000"/>
                  </a:outerShdw>
                </a:effectLst>
                <a:latin typeface="Times New Roman" pitchFamily="18" charset="0"/>
              </a:rPr>
              <a:t>phet.colorado.edu</a:t>
            </a:r>
          </a:p>
        </p:txBody>
      </p:sp>
      <p:sp>
        <p:nvSpPr>
          <p:cNvPr id="8" name="TextBox 7"/>
          <p:cNvSpPr txBox="1"/>
          <p:nvPr/>
        </p:nvSpPr>
        <p:spPr>
          <a:xfrm>
            <a:off x="1752600" y="6019800"/>
            <a:ext cx="3636963" cy="523875"/>
          </a:xfrm>
          <a:prstGeom prst="rect">
            <a:avLst/>
          </a:prstGeom>
          <a:noFill/>
        </p:spPr>
        <p:txBody>
          <a:bodyPr wrap="none">
            <a:spAutoFit/>
          </a:bodyPr>
          <a:lstStyle/>
          <a:p>
            <a:pPr>
              <a:defRPr/>
            </a:pPr>
            <a:r>
              <a:rPr lang="en-US" b="1" dirty="0">
                <a:solidFill>
                  <a:srgbClr val="FFFF00"/>
                </a:solidFill>
                <a:effectLst>
                  <a:outerShdw blurRad="38100" dist="38100" dir="2700000" algn="tl">
                    <a:srgbClr val="000000"/>
                  </a:outerShdw>
                </a:effectLst>
                <a:latin typeface="Comic Sans MS" pitchFamily="66" charset="0"/>
              </a:rPr>
              <a:t>Provide scaffolding</a:t>
            </a:r>
            <a:r>
              <a:rPr lang="en-US" b="1" dirty="0">
                <a:solidFill>
                  <a:srgbClr val="FFFF00"/>
                </a:solidFill>
                <a:effectLst>
                  <a:outerShdw blurRad="38100" dist="38100" dir="2700000" algn="tl">
                    <a:srgbClr val="000000">
                      <a:alpha val="43137"/>
                    </a:srgbClr>
                  </a:outerShdw>
                </a:effectLst>
                <a:latin typeface="Comic Sans MS" pitchFamily="66" charset="0"/>
              </a:rPr>
              <a:t> </a:t>
            </a:r>
          </a:p>
        </p:txBody>
      </p:sp>
      <p:pic>
        <p:nvPicPr>
          <p:cNvPr id="34825" name="Picture 5" descr="C:\Documents and Settings\Wendy Adams\My Documents\My Pictures\Microsoft Clip Organizer\j0438951.jpg"/>
          <p:cNvPicPr>
            <a:picLocks noChangeAspect="1" noChangeArrowheads="1"/>
          </p:cNvPicPr>
          <p:nvPr/>
        </p:nvPicPr>
        <p:blipFill>
          <a:blip r:embed="rId6"/>
          <a:srcRect l="45238" t="20984"/>
          <a:stretch>
            <a:fillRect/>
          </a:stretch>
        </p:blipFill>
        <p:spPr bwMode="auto">
          <a:xfrm>
            <a:off x="6781800" y="3963988"/>
            <a:ext cx="2209800" cy="2894012"/>
          </a:xfrm>
          <a:prstGeom prst="rect">
            <a:avLst/>
          </a:prstGeom>
          <a:noFill/>
          <a:ln w="9525">
            <a:noFill/>
            <a:miter lim="800000"/>
            <a:headEnd/>
            <a:tailEnd/>
          </a:ln>
        </p:spPr>
      </p:pic>
      <p:sp>
        <p:nvSpPr>
          <p:cNvPr id="11" name="Rectangle 3"/>
          <p:cNvSpPr>
            <a:spLocks noGrp="1" noChangeArrowheads="1"/>
          </p:cNvSpPr>
          <p:nvPr>
            <p:ph idx="1"/>
          </p:nvPr>
        </p:nvSpPr>
        <p:spPr>
          <a:xfrm>
            <a:off x="533400" y="1981201"/>
            <a:ext cx="8229600" cy="3810000"/>
          </a:xfrm>
        </p:spPr>
        <p:txBody>
          <a:bodyPr/>
          <a:lstStyle/>
          <a:p>
            <a:pPr eaLnBrk="1" hangingPunct="1">
              <a:defRPr/>
            </a:pPr>
            <a:r>
              <a:rPr lang="en-US" sz="2400" b="1" dirty="0" smtClean="0">
                <a:solidFill>
                  <a:schemeClr val="bg1"/>
                </a:solidFill>
                <a:effectLst>
                  <a:outerShdw blurRad="38100" dist="38100" dir="2700000" algn="tl">
                    <a:srgbClr val="000000">
                      <a:alpha val="43137"/>
                    </a:srgbClr>
                  </a:outerShdw>
                </a:effectLst>
              </a:rPr>
              <a:t>Mental Framework</a:t>
            </a:r>
          </a:p>
          <a:p>
            <a:pPr lvl="1" eaLnBrk="1" hangingPunct="1">
              <a:defRPr/>
            </a:pPr>
            <a:r>
              <a:rPr lang="en-US" sz="2400" dirty="0" smtClean="0">
                <a:solidFill>
                  <a:schemeClr val="bg1"/>
                </a:solidFill>
                <a:effectLst>
                  <a:outerShdw blurRad="38100" dist="38100" dir="2700000" algn="tl">
                    <a:srgbClr val="000000">
                      <a:alpha val="43137"/>
                    </a:srgbClr>
                  </a:outerShdw>
                </a:effectLst>
              </a:rPr>
              <a:t>Implicit scaffolding and contrasting cases in the simulation – Balanced Challenges</a:t>
            </a:r>
          </a:p>
          <a:p>
            <a:pPr lvl="1" eaLnBrk="1" hangingPunct="1">
              <a:defRPr/>
            </a:pPr>
            <a:r>
              <a:rPr lang="en-US" sz="2400" dirty="0" smtClean="0">
                <a:solidFill>
                  <a:schemeClr val="bg1"/>
                </a:solidFill>
                <a:effectLst>
                  <a:outerShdw blurRad="38100" dist="38100" dir="2700000" algn="tl">
                    <a:srgbClr val="000000">
                      <a:alpha val="43137"/>
                    </a:srgbClr>
                  </a:outerShdw>
                </a:effectLst>
              </a:rPr>
              <a:t>Explore items they were ready to learn about</a:t>
            </a:r>
          </a:p>
          <a:p>
            <a:pPr eaLnBrk="1" hangingPunct="1">
              <a:defRPr/>
            </a:pPr>
            <a:r>
              <a:rPr lang="en-US" sz="2400" b="1" dirty="0" smtClean="0">
                <a:solidFill>
                  <a:schemeClr val="bg1"/>
                </a:solidFill>
                <a:effectLst>
                  <a:outerShdw blurRad="38100" dist="38100" dir="2700000" algn="tl">
                    <a:srgbClr val="000000">
                      <a:alpha val="43137"/>
                    </a:srgbClr>
                  </a:outerShdw>
                </a:effectLst>
              </a:rPr>
              <a:t>Engaged Exploration </a:t>
            </a:r>
          </a:p>
          <a:p>
            <a:pPr lvl="1" eaLnBrk="1" hangingPunct="1">
              <a:defRPr/>
            </a:pPr>
            <a:r>
              <a:rPr lang="en-US" sz="2400" b="1" dirty="0" smtClean="0">
                <a:solidFill>
                  <a:srgbClr val="FFFF00"/>
                </a:solidFill>
                <a:effectLst>
                  <a:outerShdw blurRad="38100" dist="38100" dir="2700000" algn="tl">
                    <a:srgbClr val="000000"/>
                  </a:outerShdw>
                </a:effectLst>
              </a:rPr>
              <a:t>Open Conceptual questions</a:t>
            </a:r>
            <a:r>
              <a:rPr lang="en-US" sz="2400" dirty="0" smtClean="0">
                <a:solidFill>
                  <a:schemeClr val="bg1"/>
                </a:solidFill>
              </a:rPr>
              <a:t> </a:t>
            </a:r>
          </a:p>
          <a:p>
            <a:pPr lvl="2" eaLnBrk="1" hangingPunct="1">
              <a:defRPr/>
            </a:pPr>
            <a:r>
              <a:rPr lang="en-US" dirty="0" smtClean="0">
                <a:solidFill>
                  <a:schemeClr val="bg1"/>
                </a:solidFill>
                <a:effectLst>
                  <a:outerShdw blurRad="38100" dist="38100" dir="2700000" algn="tl">
                    <a:srgbClr val="000000">
                      <a:alpha val="43137"/>
                    </a:srgbClr>
                  </a:outerShdw>
                </a:effectLst>
              </a:rPr>
              <a:t>Explore via their own questioning</a:t>
            </a:r>
          </a:p>
          <a:p>
            <a:pPr lvl="2" eaLnBrk="1" hangingPunct="1">
              <a:defRPr/>
            </a:pPr>
            <a:r>
              <a:rPr lang="en-US" dirty="0" smtClean="0">
                <a:solidFill>
                  <a:schemeClr val="bg1"/>
                </a:solidFill>
                <a:effectLst>
                  <a:outerShdw blurRad="38100" dist="38100" dir="2700000" algn="tl">
                    <a:srgbClr val="000000">
                      <a:alpha val="43137"/>
                    </a:srgbClr>
                  </a:outerShdw>
                </a:effectLst>
              </a:rPr>
              <a:t>Scientist-like exploration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0"/>
            <a:ext cx="7848600" cy="2133600"/>
          </a:xfrm>
        </p:spPr>
        <p:txBody>
          <a:bodyPr/>
          <a:lstStyle/>
          <a:p>
            <a:pPr eaLnBrk="1" hangingPunct="1">
              <a:defRPr/>
            </a:pPr>
            <a:r>
              <a:rPr lang="en-US" b="1" dirty="0" smtClean="0">
                <a:solidFill>
                  <a:schemeClr val="bg1"/>
                </a:solidFill>
                <a:effectLst>
                  <a:outerShdw blurRad="38100" dist="38100" dir="2700000" algn="tl">
                    <a:srgbClr val="000000"/>
                  </a:outerShdw>
                </a:effectLst>
                <a:latin typeface="Tahoma" pitchFamily="34" charset="0"/>
              </a:rPr>
              <a:t>Workshop Goals</a:t>
            </a:r>
            <a:br>
              <a:rPr lang="en-US" b="1" dirty="0" smtClean="0">
                <a:solidFill>
                  <a:schemeClr val="bg1"/>
                </a:solidFill>
                <a:effectLst>
                  <a:outerShdw blurRad="38100" dist="38100" dir="2700000" algn="tl">
                    <a:srgbClr val="000000"/>
                  </a:outerShdw>
                </a:effectLst>
                <a:latin typeface="Tahoma" pitchFamily="34" charset="0"/>
              </a:rPr>
            </a:br>
            <a:endParaRPr lang="en-US" b="1" dirty="0" smtClean="0">
              <a:solidFill>
                <a:schemeClr val="bg1"/>
              </a:solidFill>
              <a:effectLst>
                <a:outerShdw blurRad="38100" dist="38100" dir="2700000" algn="tl">
                  <a:srgbClr val="000000"/>
                </a:outerShdw>
              </a:effectLst>
              <a:latin typeface="Tahoma" pitchFamily="34" charset="0"/>
            </a:endParaRPr>
          </a:p>
        </p:txBody>
      </p:sp>
      <p:sp>
        <p:nvSpPr>
          <p:cNvPr id="6" name="Rectangle 5"/>
          <p:cNvSpPr/>
          <p:nvPr/>
        </p:nvSpPr>
        <p:spPr>
          <a:xfrm>
            <a:off x="304800" y="2667000"/>
            <a:ext cx="8382000" cy="646331"/>
          </a:xfrm>
          <a:prstGeom prst="rect">
            <a:avLst/>
          </a:prstGeom>
        </p:spPr>
        <p:txBody>
          <a:bodyPr wrap="square">
            <a:spAutoFit/>
          </a:bodyPr>
          <a:lstStyle/>
          <a:p>
            <a:pPr algn="ctr"/>
            <a:endParaRPr lang="en-US" sz="3600" dirty="0"/>
          </a:p>
        </p:txBody>
      </p:sp>
      <p:sp>
        <p:nvSpPr>
          <p:cNvPr id="4" name="Rectangle 3"/>
          <p:cNvSpPr/>
          <p:nvPr/>
        </p:nvSpPr>
        <p:spPr>
          <a:xfrm>
            <a:off x="0" y="1219200"/>
            <a:ext cx="9144000" cy="5242461"/>
          </a:xfrm>
          <a:prstGeom prst="rect">
            <a:avLst/>
          </a:prstGeom>
        </p:spPr>
        <p:txBody>
          <a:bodyPr wrap="square">
            <a:spAutoFit/>
          </a:bodyPr>
          <a:lstStyle/>
          <a:p>
            <a:pPr marL="347663" indent="-347663">
              <a:spcBef>
                <a:spcPts val="800"/>
              </a:spcBef>
            </a:pPr>
            <a:r>
              <a:rPr lang="en-US" sz="2400" dirty="0" smtClean="0">
                <a:solidFill>
                  <a:schemeClr val="bg1"/>
                </a:solidFill>
                <a:effectLst>
                  <a:outerShdw blurRad="38100" dist="38100" dir="2700000" algn="tl">
                    <a:srgbClr val="000000"/>
                  </a:outerShdw>
                </a:effectLst>
                <a:latin typeface="Tahoma" pitchFamily="34" charset="0"/>
              </a:rPr>
              <a:t>	</a:t>
            </a:r>
            <a:r>
              <a:rPr lang="en-US" sz="2400" dirty="0" smtClean="0">
                <a:solidFill>
                  <a:schemeClr val="bg1"/>
                </a:solidFill>
                <a:effectLst>
                  <a:outerShdw blurRad="38100" dist="38100" dir="2700000" algn="tl">
                    <a:srgbClr val="000000"/>
                  </a:outerShdw>
                </a:effectLst>
                <a:latin typeface="Tahoma" pitchFamily="34" charset="0"/>
              </a:rPr>
              <a:t>To </a:t>
            </a:r>
            <a:r>
              <a:rPr lang="en-US" sz="2400" dirty="0" smtClean="0">
                <a:solidFill>
                  <a:schemeClr val="bg1"/>
                </a:solidFill>
                <a:effectLst>
                  <a:outerShdw blurRad="38100" dist="38100" dir="2700000" algn="tl">
                    <a:srgbClr val="000000"/>
                  </a:outerShdw>
                </a:effectLst>
                <a:latin typeface="Tahoma" pitchFamily="34" charset="0"/>
              </a:rPr>
              <a:t>Incorporate research and teaching so that work on each compliments the other. </a:t>
            </a:r>
          </a:p>
          <a:p>
            <a:pPr marL="347663" indent="-347663">
              <a:spcBef>
                <a:spcPts val="800"/>
              </a:spcBef>
            </a:pPr>
            <a:r>
              <a:rPr lang="en-US" sz="2400" b="1" dirty="0" smtClean="0">
                <a:solidFill>
                  <a:schemeClr val="bg1"/>
                </a:solidFill>
                <a:effectLst>
                  <a:outerShdw blurRad="38100" dist="38100" dir="2700000" algn="tl">
                    <a:srgbClr val="000000"/>
                  </a:outerShdw>
                </a:effectLst>
                <a:latin typeface="Tahoma" pitchFamily="34" charset="0"/>
              </a:rPr>
              <a:t>Our Goals for today:</a:t>
            </a:r>
          </a:p>
          <a:p>
            <a:pPr marL="347663" indent="-347663">
              <a:spcBef>
                <a:spcPts val="800"/>
              </a:spcBef>
              <a:buFont typeface="Arial" pitchFamily="34" charset="0"/>
              <a:buChar char="•"/>
            </a:pPr>
            <a:r>
              <a:rPr lang="en-US" sz="2400" dirty="0" smtClean="0">
                <a:solidFill>
                  <a:schemeClr val="bg1"/>
                </a:solidFill>
                <a:effectLst>
                  <a:outerShdw blurRad="38100" dist="38100" dir="2700000" algn="tl">
                    <a:srgbClr val="000000"/>
                  </a:outerShdw>
                </a:effectLst>
                <a:latin typeface="Tahoma" pitchFamily="34" charset="0"/>
              </a:rPr>
              <a:t>Provide ideas on how sims can be used (lecture</a:t>
            </a:r>
            <a:r>
              <a:rPr lang="en-US" sz="2400" dirty="0" smtClean="0">
                <a:solidFill>
                  <a:schemeClr val="bg1"/>
                </a:solidFill>
                <a:effectLst>
                  <a:outerShdw blurRad="38100" dist="38100" dir="2700000" algn="tl">
                    <a:srgbClr val="000000"/>
                  </a:outerShdw>
                </a:effectLst>
                <a:latin typeface="Tahoma" pitchFamily="34" charset="0"/>
              </a:rPr>
              <a:t>, homework, lab, in-class activities). </a:t>
            </a:r>
          </a:p>
          <a:p>
            <a:pPr marL="347663" indent="-347663">
              <a:spcBef>
                <a:spcPts val="800"/>
              </a:spcBef>
              <a:buFont typeface="Arial" pitchFamily="34" charset="0"/>
              <a:buChar char="•"/>
            </a:pPr>
            <a:r>
              <a:rPr lang="en-US" sz="2400" dirty="0" smtClean="0">
                <a:solidFill>
                  <a:schemeClr val="bg1"/>
                </a:solidFill>
                <a:effectLst>
                  <a:outerShdw blurRad="38100" dist="38100" dir="2700000" algn="tl">
                    <a:srgbClr val="000000"/>
                  </a:outerShdw>
                </a:effectLst>
                <a:latin typeface="Tahoma" pitchFamily="34" charset="0"/>
              </a:rPr>
              <a:t>Familiarity with</a:t>
            </a:r>
            <a:r>
              <a:rPr lang="en-US" sz="2400" dirty="0" smtClean="0">
                <a:solidFill>
                  <a:schemeClr val="bg1"/>
                </a:solidFill>
                <a:effectLst>
                  <a:outerShdw blurRad="38100" dist="38100" dir="2700000" algn="tl">
                    <a:srgbClr val="000000"/>
                  </a:outerShdw>
                </a:effectLst>
                <a:latin typeface="Tahoma" pitchFamily="34" charset="0"/>
              </a:rPr>
              <a:t> </a:t>
            </a:r>
            <a:r>
              <a:rPr lang="en-US" sz="2400" dirty="0" smtClean="0">
                <a:solidFill>
                  <a:schemeClr val="bg1"/>
                </a:solidFill>
                <a:effectLst>
                  <a:outerShdw blurRad="38100" dist="38100" dir="2700000" algn="tl">
                    <a:srgbClr val="000000"/>
                  </a:outerShdw>
                </a:effectLst>
                <a:latin typeface="Tahoma" pitchFamily="34" charset="0"/>
              </a:rPr>
              <a:t>4 mainstream U.S. physics journals. </a:t>
            </a:r>
          </a:p>
          <a:p>
            <a:pPr marL="347663" indent="-347663">
              <a:spcBef>
                <a:spcPts val="800"/>
              </a:spcBef>
              <a:buFont typeface="Arial" pitchFamily="34" charset="0"/>
              <a:buChar char="•"/>
            </a:pPr>
            <a:r>
              <a:rPr lang="en-US" sz="2400" dirty="0" smtClean="0">
                <a:solidFill>
                  <a:schemeClr val="bg1"/>
                </a:solidFill>
                <a:effectLst>
                  <a:outerShdw blurRad="38100" dist="38100" dir="2700000" algn="tl">
                    <a:srgbClr val="000000"/>
                  </a:outerShdw>
                </a:effectLst>
                <a:latin typeface="Tahoma" pitchFamily="34" charset="0"/>
              </a:rPr>
              <a:t>Ideas about </a:t>
            </a:r>
            <a:r>
              <a:rPr lang="en-US" sz="2400" dirty="0" smtClean="0">
                <a:solidFill>
                  <a:schemeClr val="bg1"/>
                </a:solidFill>
                <a:effectLst>
                  <a:outerShdw blurRad="38100" dist="38100" dir="2700000" algn="tl">
                    <a:srgbClr val="000000"/>
                  </a:outerShdw>
                </a:effectLst>
                <a:latin typeface="Tahoma" pitchFamily="34" charset="0"/>
              </a:rPr>
              <a:t>useful diagnostic tools and type of data that can show effectiveness of implementation. </a:t>
            </a:r>
            <a:endParaRPr lang="en-US" sz="2400" dirty="0" smtClean="0">
              <a:solidFill>
                <a:schemeClr val="bg1"/>
              </a:solidFill>
              <a:effectLst>
                <a:outerShdw blurRad="38100" dist="38100" dir="2700000" algn="tl">
                  <a:srgbClr val="000000"/>
                </a:outerShdw>
              </a:effectLst>
              <a:latin typeface="Tahoma" pitchFamily="34" charset="0"/>
            </a:endParaRPr>
          </a:p>
          <a:p>
            <a:pPr marL="347663" indent="-347663">
              <a:spcBef>
                <a:spcPts val="800"/>
              </a:spcBef>
              <a:buFont typeface="Arial" pitchFamily="34" charset="0"/>
              <a:buChar char="•"/>
            </a:pPr>
            <a:r>
              <a:rPr lang="en-US" sz="2400" dirty="0" smtClean="0">
                <a:solidFill>
                  <a:schemeClr val="bg1"/>
                </a:solidFill>
                <a:effectLst>
                  <a:outerShdw blurRad="38100" dist="38100" dir="2700000" algn="tl">
                    <a:srgbClr val="000000"/>
                  </a:outerShdw>
                </a:effectLst>
                <a:latin typeface="Tahoma" pitchFamily="34" charset="0"/>
              </a:rPr>
              <a:t>Start conversations with colleagues and provide resources</a:t>
            </a:r>
            <a:endParaRPr lang="en-US" sz="2400" dirty="0" smtClean="0">
              <a:solidFill>
                <a:schemeClr val="bg1"/>
              </a:solidFill>
              <a:effectLst>
                <a:outerShdw blurRad="38100" dist="38100" dir="2700000" algn="tl">
                  <a:srgbClr val="000000"/>
                </a:outerShdw>
              </a:effectLst>
              <a:latin typeface="Tahoma" pitchFamily="34" charset="0"/>
            </a:endParaRPr>
          </a:p>
          <a:p>
            <a:pPr marL="347663" indent="-347663">
              <a:spcBef>
                <a:spcPts val="800"/>
              </a:spcBef>
            </a:pPr>
            <a:endParaRPr lang="en-US" sz="2400" dirty="0" smtClean="0">
              <a:solidFill>
                <a:schemeClr val="bg1"/>
              </a:solidFill>
              <a:effectLst>
                <a:outerShdw blurRad="38100" dist="38100" dir="2700000" algn="tl">
                  <a:srgbClr val="000000"/>
                </a:outerShdw>
              </a:effectLst>
              <a:latin typeface="Tahoma" pitchFamily="34" charset="0"/>
            </a:endParaRPr>
          </a:p>
          <a:p>
            <a:pPr marL="347663" indent="-347663" algn="ctr">
              <a:spcBef>
                <a:spcPts val="800"/>
              </a:spcBef>
            </a:pPr>
            <a:r>
              <a:rPr lang="en-US" sz="2400" b="1" dirty="0" smtClean="0">
                <a:solidFill>
                  <a:schemeClr val="bg1"/>
                </a:solidFill>
                <a:effectLst>
                  <a:outerShdw blurRad="38100" dist="38100" dir="2700000" algn="tl">
                    <a:srgbClr val="000000"/>
                  </a:outerShdw>
                </a:effectLst>
                <a:latin typeface="Tahoma" pitchFamily="34" charset="0"/>
              </a:rPr>
              <a:t>Identify </a:t>
            </a:r>
            <a:r>
              <a:rPr lang="en-US" sz="2400" b="1" dirty="0" smtClean="0">
                <a:solidFill>
                  <a:schemeClr val="bg1"/>
                </a:solidFill>
                <a:effectLst>
                  <a:outerShdw blurRad="38100" dist="38100" dir="2700000" algn="tl">
                    <a:srgbClr val="000000"/>
                  </a:outerShdw>
                </a:effectLst>
                <a:latin typeface="Tahoma" pitchFamily="34" charset="0"/>
              </a:rPr>
              <a:t>a project(s) for the next year with possible collaborator</a:t>
            </a:r>
            <a:r>
              <a:rPr lang="en-US" sz="2400" dirty="0" smtClean="0">
                <a:solidFill>
                  <a:schemeClr val="bg1"/>
                </a:solidFill>
                <a:effectLst>
                  <a:outerShdw blurRad="38100" dist="38100" dir="2700000" algn="tl">
                    <a:srgbClr val="000000"/>
                  </a:outerShdw>
                </a:effectLst>
                <a:latin typeface="Tahom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381000"/>
            <a:ext cx="7848600" cy="2590800"/>
          </a:xfrm>
        </p:spPr>
        <p:txBody>
          <a:bodyPr/>
          <a:lstStyle/>
          <a:p>
            <a:pPr eaLnBrk="1" hangingPunct="1">
              <a:defRPr/>
            </a:pPr>
            <a:r>
              <a:rPr lang="en-US" b="1" dirty="0" smtClean="0">
                <a:solidFill>
                  <a:schemeClr val="bg1"/>
                </a:solidFill>
                <a:effectLst>
                  <a:outerShdw blurRad="38100" dist="38100" dir="2700000" algn="tl">
                    <a:srgbClr val="000000"/>
                  </a:outerShdw>
                </a:effectLst>
                <a:latin typeface="Tahoma" pitchFamily="34" charset="0"/>
              </a:rPr>
              <a:t>Journal Activity I: </a:t>
            </a:r>
            <a:br>
              <a:rPr lang="en-US" b="1" dirty="0" smtClean="0">
                <a:solidFill>
                  <a:schemeClr val="bg1"/>
                </a:solidFill>
                <a:effectLst>
                  <a:outerShdw blurRad="38100" dist="38100" dir="2700000" algn="tl">
                    <a:srgbClr val="000000"/>
                  </a:outerShdw>
                </a:effectLst>
                <a:latin typeface="Tahoma" pitchFamily="34" charset="0"/>
              </a:rPr>
            </a:br>
            <a:endParaRPr lang="en-US" b="1" dirty="0" smtClean="0">
              <a:solidFill>
                <a:schemeClr val="bg1"/>
              </a:solidFill>
              <a:effectLst>
                <a:outerShdw blurRad="38100" dist="38100" dir="2700000" algn="tl">
                  <a:srgbClr val="000000"/>
                </a:outerShdw>
              </a:effectLst>
              <a:latin typeface="Tahoma" pitchFamily="34" charset="0"/>
            </a:endParaRPr>
          </a:p>
        </p:txBody>
      </p:sp>
      <p:sp>
        <p:nvSpPr>
          <p:cNvPr id="6" name="Rectangle 5"/>
          <p:cNvSpPr/>
          <p:nvPr/>
        </p:nvSpPr>
        <p:spPr>
          <a:xfrm>
            <a:off x="304800" y="2667000"/>
            <a:ext cx="8382000" cy="1754326"/>
          </a:xfrm>
          <a:prstGeom prst="rect">
            <a:avLst/>
          </a:prstGeom>
        </p:spPr>
        <p:txBody>
          <a:bodyPr wrap="square">
            <a:spAutoFit/>
          </a:bodyPr>
          <a:lstStyle/>
          <a:p>
            <a:pPr algn="ctr"/>
            <a:r>
              <a:rPr lang="en-US" sz="3600" b="1" dirty="0" smtClean="0">
                <a:solidFill>
                  <a:schemeClr val="bg1"/>
                </a:solidFill>
                <a:effectLst>
                  <a:outerShdw blurRad="38100" dist="38100" dir="2700000" algn="tl">
                    <a:srgbClr val="000000"/>
                  </a:outerShdw>
                </a:effectLst>
                <a:latin typeface="Tahoma" pitchFamily="34" charset="0"/>
              </a:rPr>
              <a:t>What is different about each?</a:t>
            </a:r>
          </a:p>
          <a:p>
            <a:pPr algn="ctr"/>
            <a:r>
              <a:rPr lang="en-US" sz="3600" b="1" dirty="0" smtClean="0">
                <a:solidFill>
                  <a:schemeClr val="bg1"/>
                </a:solidFill>
                <a:effectLst>
                  <a:outerShdw blurRad="38100" dist="38100" dir="2700000" algn="tl">
                    <a:srgbClr val="000000"/>
                  </a:outerShdw>
                </a:effectLst>
                <a:latin typeface="Tahoma" pitchFamily="34" charset="0"/>
              </a:rPr>
              <a:t> </a:t>
            </a:r>
          </a:p>
          <a:p>
            <a:pPr algn="ctr"/>
            <a:r>
              <a:rPr lang="en-US" sz="3600" b="1" dirty="0" smtClean="0">
                <a:solidFill>
                  <a:schemeClr val="bg1"/>
                </a:solidFill>
                <a:effectLst>
                  <a:outerShdw blurRad="38100" dist="38100" dir="2700000" algn="tl">
                    <a:srgbClr val="000000"/>
                  </a:outerShdw>
                </a:effectLst>
                <a:latin typeface="Tahoma" pitchFamily="34" charset="0"/>
              </a:rPr>
              <a:t>What can go in each?</a:t>
            </a:r>
            <a:endParaRPr lang="en-US" sz="3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152400"/>
            <a:ext cx="7848600" cy="2590800"/>
          </a:xfrm>
        </p:spPr>
        <p:txBody>
          <a:bodyPr/>
          <a:lstStyle/>
          <a:p>
            <a:pPr eaLnBrk="1" hangingPunct="1">
              <a:defRPr/>
            </a:pPr>
            <a:r>
              <a:rPr lang="en-US" b="1" dirty="0" smtClean="0">
                <a:solidFill>
                  <a:schemeClr val="bg1"/>
                </a:solidFill>
                <a:effectLst>
                  <a:outerShdw blurRad="38100" dist="38100" dir="2700000" algn="tl">
                    <a:srgbClr val="000000"/>
                  </a:outerShdw>
                </a:effectLst>
                <a:latin typeface="Tahoma" pitchFamily="34" charset="0"/>
              </a:rPr>
              <a:t>Journal Activity I: </a:t>
            </a:r>
            <a:br>
              <a:rPr lang="en-US" b="1" dirty="0" smtClean="0">
                <a:solidFill>
                  <a:schemeClr val="bg1"/>
                </a:solidFill>
                <a:effectLst>
                  <a:outerShdw blurRad="38100" dist="38100" dir="2700000" algn="tl">
                    <a:srgbClr val="000000"/>
                  </a:outerShdw>
                </a:effectLst>
                <a:latin typeface="Tahoma" pitchFamily="34" charset="0"/>
              </a:rPr>
            </a:br>
            <a:endParaRPr lang="en-US" b="1" dirty="0" smtClean="0">
              <a:solidFill>
                <a:schemeClr val="bg1"/>
              </a:solidFill>
              <a:effectLst>
                <a:outerShdw blurRad="38100" dist="38100" dir="2700000" algn="tl">
                  <a:srgbClr val="000000"/>
                </a:outerShdw>
              </a:effectLst>
              <a:latin typeface="Tahoma" pitchFamily="34" charset="0"/>
            </a:endParaRPr>
          </a:p>
        </p:txBody>
      </p:sp>
      <p:sp>
        <p:nvSpPr>
          <p:cNvPr id="6" name="Rectangle 5"/>
          <p:cNvSpPr/>
          <p:nvPr/>
        </p:nvSpPr>
        <p:spPr>
          <a:xfrm>
            <a:off x="304800" y="1981200"/>
            <a:ext cx="8382000" cy="3785652"/>
          </a:xfrm>
          <a:prstGeom prst="rect">
            <a:avLst/>
          </a:prstGeom>
        </p:spPr>
        <p:txBody>
          <a:bodyPr wrap="square">
            <a:spAutoFit/>
          </a:bodyPr>
          <a:lstStyle/>
          <a:p>
            <a:r>
              <a:rPr lang="en-US" sz="3200" b="1" dirty="0" smtClean="0">
                <a:solidFill>
                  <a:schemeClr val="bg1"/>
                </a:solidFill>
                <a:effectLst>
                  <a:outerShdw blurRad="38100" dist="38100" dir="2700000" algn="tl">
                    <a:srgbClr val="000000"/>
                  </a:outerShdw>
                </a:effectLst>
                <a:latin typeface="+mj-lt"/>
              </a:rPr>
              <a:t>Compare</a:t>
            </a:r>
            <a:r>
              <a:rPr lang="en-US" sz="3200" b="1" dirty="0" smtClean="0">
                <a:solidFill>
                  <a:schemeClr val="bg1"/>
                </a:solidFill>
                <a:effectLst>
                  <a:outerShdw blurRad="38100" dist="38100" dir="2700000" algn="tl">
                    <a:srgbClr val="000000"/>
                  </a:outerShdw>
                </a:effectLst>
                <a:latin typeface="+mj-lt"/>
              </a:rPr>
              <a:t>:</a:t>
            </a:r>
          </a:p>
          <a:p>
            <a:pPr algn="ctr"/>
            <a:r>
              <a:rPr lang="en-US" sz="3600" b="1" dirty="0" smtClean="0">
                <a:solidFill>
                  <a:schemeClr val="bg1"/>
                </a:solidFill>
                <a:effectLst>
                  <a:outerShdw blurRad="38100" dist="38100" dir="2700000" algn="tl">
                    <a:srgbClr val="000000"/>
                  </a:outerShdw>
                </a:effectLst>
                <a:latin typeface="Tahoma" pitchFamily="34" charset="0"/>
              </a:rPr>
              <a:t> </a:t>
            </a:r>
            <a:endParaRPr lang="en-US" sz="3600" b="1" dirty="0" smtClean="0">
              <a:solidFill>
                <a:schemeClr val="bg1"/>
              </a:solidFill>
              <a:effectLst>
                <a:outerShdw blurRad="38100" dist="38100" dir="2700000" algn="tl">
                  <a:srgbClr val="000000"/>
                </a:outerShdw>
              </a:effectLst>
              <a:latin typeface="Tahoma" pitchFamily="34" charset="0"/>
            </a:endParaRPr>
          </a:p>
          <a:p>
            <a:pPr>
              <a:buFont typeface="Arial" pitchFamily="34" charset="0"/>
              <a:buChar char="•"/>
            </a:pPr>
            <a:r>
              <a:rPr lang="en-US" sz="2400" dirty="0" smtClean="0">
                <a:solidFill>
                  <a:schemeClr val="bg1"/>
                </a:solidFill>
                <a:effectLst>
                  <a:outerShdw blurRad="38100" dist="38100" dir="2700000" algn="tl">
                    <a:srgbClr val="000000"/>
                  </a:outerShdw>
                </a:effectLst>
                <a:latin typeface="Tahoma" pitchFamily="34" charset="0"/>
              </a:rPr>
              <a:t>  The </a:t>
            </a:r>
            <a:r>
              <a:rPr lang="en-US" sz="2400" dirty="0" smtClean="0">
                <a:solidFill>
                  <a:schemeClr val="bg1"/>
                </a:solidFill>
                <a:effectLst>
                  <a:outerShdw blurRad="38100" dist="38100" dir="2700000" algn="tl">
                    <a:srgbClr val="000000"/>
                  </a:outerShdw>
                </a:effectLst>
                <a:latin typeface="Tahoma" pitchFamily="34" charset="0"/>
              </a:rPr>
              <a:t>Physics </a:t>
            </a:r>
            <a:r>
              <a:rPr lang="en-US" sz="2400" dirty="0" smtClean="0">
                <a:solidFill>
                  <a:schemeClr val="bg1"/>
                </a:solidFill>
                <a:effectLst>
                  <a:outerShdw blurRad="38100" dist="38100" dir="2700000" algn="tl">
                    <a:srgbClr val="000000"/>
                  </a:outerShdw>
                </a:effectLst>
                <a:latin typeface="Tahoma" pitchFamily="34" charset="0"/>
              </a:rPr>
              <a:t>Teacher</a:t>
            </a:r>
          </a:p>
          <a:p>
            <a:pPr>
              <a:buFont typeface="Arial" pitchFamily="34" charset="0"/>
              <a:buChar char="•"/>
            </a:pPr>
            <a:endParaRPr lang="en-US" sz="2400" dirty="0" smtClean="0">
              <a:solidFill>
                <a:schemeClr val="bg1"/>
              </a:solidFill>
              <a:effectLst>
                <a:outerShdw blurRad="38100" dist="38100" dir="2700000" algn="tl">
                  <a:srgbClr val="000000"/>
                </a:outerShdw>
              </a:effectLst>
              <a:latin typeface="Tahoma" pitchFamily="34" charset="0"/>
            </a:endParaRPr>
          </a:p>
          <a:p>
            <a:pPr>
              <a:buFont typeface="Arial" pitchFamily="34" charset="0"/>
              <a:buChar char="•"/>
            </a:pPr>
            <a:r>
              <a:rPr lang="en-US" sz="2400" dirty="0" smtClean="0">
                <a:solidFill>
                  <a:schemeClr val="bg1"/>
                </a:solidFill>
                <a:effectLst>
                  <a:outerShdw blurRad="38100" dist="38100" dir="2700000" algn="tl">
                    <a:srgbClr val="000000"/>
                  </a:outerShdw>
                </a:effectLst>
                <a:latin typeface="Tahoma" pitchFamily="34" charset="0"/>
              </a:rPr>
              <a:t>  American </a:t>
            </a:r>
            <a:r>
              <a:rPr lang="en-US" sz="2400" dirty="0" smtClean="0">
                <a:solidFill>
                  <a:schemeClr val="bg1"/>
                </a:solidFill>
                <a:effectLst>
                  <a:outerShdw blurRad="38100" dist="38100" dir="2700000" algn="tl">
                    <a:srgbClr val="000000"/>
                  </a:outerShdw>
                </a:effectLst>
                <a:latin typeface="Tahoma" pitchFamily="34" charset="0"/>
              </a:rPr>
              <a:t>Journal of </a:t>
            </a:r>
            <a:r>
              <a:rPr lang="en-US" sz="2400" dirty="0" smtClean="0">
                <a:solidFill>
                  <a:schemeClr val="bg1"/>
                </a:solidFill>
                <a:effectLst>
                  <a:outerShdw blurRad="38100" dist="38100" dir="2700000" algn="tl">
                    <a:srgbClr val="000000"/>
                  </a:outerShdw>
                </a:effectLst>
                <a:latin typeface="Tahoma" pitchFamily="34" charset="0"/>
              </a:rPr>
              <a:t>Physics</a:t>
            </a:r>
          </a:p>
          <a:p>
            <a:pPr>
              <a:buFont typeface="Arial" pitchFamily="34" charset="0"/>
              <a:buChar char="•"/>
            </a:pPr>
            <a:endParaRPr lang="en-US" sz="2400" dirty="0" smtClean="0">
              <a:solidFill>
                <a:schemeClr val="bg1"/>
              </a:solidFill>
              <a:effectLst>
                <a:outerShdw blurRad="38100" dist="38100" dir="2700000" algn="tl">
                  <a:srgbClr val="000000"/>
                </a:outerShdw>
              </a:effectLst>
              <a:latin typeface="Tahoma" pitchFamily="34" charset="0"/>
            </a:endParaRPr>
          </a:p>
          <a:p>
            <a:pPr>
              <a:buFont typeface="Arial" pitchFamily="34" charset="0"/>
              <a:buChar char="•"/>
            </a:pPr>
            <a:r>
              <a:rPr lang="en-US" sz="2400" dirty="0" smtClean="0">
                <a:solidFill>
                  <a:schemeClr val="bg1"/>
                </a:solidFill>
                <a:effectLst>
                  <a:outerShdw blurRad="38100" dist="38100" dir="2700000" algn="tl">
                    <a:srgbClr val="000000"/>
                  </a:outerShdw>
                </a:effectLst>
                <a:latin typeface="Tahoma" pitchFamily="34" charset="0"/>
              </a:rPr>
              <a:t>  PER </a:t>
            </a:r>
            <a:r>
              <a:rPr lang="en-US" sz="2400" dirty="0" smtClean="0">
                <a:solidFill>
                  <a:schemeClr val="bg1"/>
                </a:solidFill>
                <a:effectLst>
                  <a:outerShdw blurRad="38100" dist="38100" dir="2700000" algn="tl">
                    <a:srgbClr val="000000"/>
                  </a:outerShdw>
                </a:effectLst>
                <a:latin typeface="Tahoma" pitchFamily="34" charset="0"/>
              </a:rPr>
              <a:t>Conference </a:t>
            </a:r>
            <a:r>
              <a:rPr lang="en-US" sz="2400" dirty="0" smtClean="0">
                <a:solidFill>
                  <a:schemeClr val="bg1"/>
                </a:solidFill>
                <a:effectLst>
                  <a:outerShdw blurRad="38100" dist="38100" dir="2700000" algn="tl">
                    <a:srgbClr val="000000"/>
                  </a:outerShdw>
                </a:effectLst>
                <a:latin typeface="Tahoma" pitchFamily="34" charset="0"/>
              </a:rPr>
              <a:t>Proceedings</a:t>
            </a:r>
          </a:p>
          <a:p>
            <a:pPr>
              <a:buFont typeface="Arial" pitchFamily="34" charset="0"/>
              <a:buChar char="•"/>
            </a:pPr>
            <a:endParaRPr lang="en-US" sz="2400" dirty="0" smtClean="0">
              <a:solidFill>
                <a:schemeClr val="bg1"/>
              </a:solidFill>
              <a:effectLst>
                <a:outerShdw blurRad="38100" dist="38100" dir="2700000" algn="tl">
                  <a:srgbClr val="000000"/>
                </a:outerShdw>
              </a:effectLst>
              <a:latin typeface="Tahoma" pitchFamily="34" charset="0"/>
            </a:endParaRPr>
          </a:p>
          <a:p>
            <a:pPr>
              <a:buFont typeface="Arial" pitchFamily="34" charset="0"/>
              <a:buChar char="•"/>
            </a:pPr>
            <a:r>
              <a:rPr lang="en-US" sz="2400" dirty="0" smtClean="0">
                <a:solidFill>
                  <a:schemeClr val="bg1"/>
                </a:solidFill>
                <a:effectLst>
                  <a:outerShdw blurRad="38100" dist="38100" dir="2700000" algn="tl">
                    <a:srgbClr val="000000"/>
                  </a:outerShdw>
                </a:effectLst>
                <a:latin typeface="Tahoma" pitchFamily="34" charset="0"/>
              </a:rPr>
              <a:t>  Physical </a:t>
            </a:r>
            <a:r>
              <a:rPr lang="en-US" sz="2400" dirty="0" smtClean="0">
                <a:solidFill>
                  <a:schemeClr val="bg1"/>
                </a:solidFill>
                <a:effectLst>
                  <a:outerShdw blurRad="38100" dist="38100" dir="2700000" algn="tl">
                    <a:srgbClr val="000000"/>
                  </a:outerShdw>
                </a:effectLst>
                <a:latin typeface="Tahoma" pitchFamily="34" charset="0"/>
              </a:rPr>
              <a:t>Review Special Topics</a:t>
            </a:r>
          </a:p>
        </p:txBody>
      </p:sp>
      <p:sp>
        <p:nvSpPr>
          <p:cNvPr id="4" name="TextBox 3"/>
          <p:cNvSpPr txBox="1"/>
          <p:nvPr/>
        </p:nvSpPr>
        <p:spPr>
          <a:xfrm>
            <a:off x="0" y="6334780"/>
            <a:ext cx="801823" cy="523220"/>
          </a:xfrm>
          <a:prstGeom prst="rect">
            <a:avLst/>
          </a:prstGeom>
          <a:noFill/>
        </p:spPr>
        <p:txBody>
          <a:bodyPr wrap="none" rtlCol="0">
            <a:spAutoFit/>
          </a:bodyPr>
          <a:lstStyle/>
          <a:p>
            <a:r>
              <a:rPr lang="en-US" dirty="0" smtClean="0"/>
              <a:t>WG</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 y="0"/>
            <a:ext cx="9220200" cy="2667000"/>
          </a:xfrm>
        </p:spPr>
        <p:txBody>
          <a:bodyPr/>
          <a:lstStyle/>
          <a:p>
            <a:pPr eaLnBrk="1" hangingPunct="1">
              <a:defRPr/>
            </a:pPr>
            <a:r>
              <a:rPr lang="en-US" b="1" dirty="0" smtClean="0">
                <a:solidFill>
                  <a:schemeClr val="bg1"/>
                </a:solidFill>
                <a:effectLst>
                  <a:outerShdw blurRad="38100" dist="38100" dir="2700000" algn="tl">
                    <a:srgbClr val="000000"/>
                  </a:outerShdw>
                </a:effectLst>
                <a:latin typeface="Tahoma" pitchFamily="34" charset="0"/>
              </a:rPr>
              <a:t>Journal Activity II:</a:t>
            </a:r>
            <a:br>
              <a:rPr lang="en-US" b="1" dirty="0" smtClean="0">
                <a:solidFill>
                  <a:schemeClr val="bg1"/>
                </a:solidFill>
                <a:effectLst>
                  <a:outerShdw blurRad="38100" dist="38100" dir="2700000" algn="tl">
                    <a:srgbClr val="000000"/>
                  </a:outerShdw>
                </a:effectLst>
                <a:latin typeface="Tahoma" pitchFamily="34" charset="0"/>
              </a:rPr>
            </a:br>
            <a:r>
              <a:rPr lang="en-US" sz="3200" b="1" dirty="0" smtClean="0">
                <a:solidFill>
                  <a:schemeClr val="bg1"/>
                </a:solidFill>
                <a:effectLst>
                  <a:outerShdw blurRad="38100" dist="38100" dir="2700000" algn="tl">
                    <a:srgbClr val="000000"/>
                  </a:outerShdw>
                </a:effectLst>
                <a:latin typeface="Tahoma" pitchFamily="34" charset="0"/>
              </a:rPr>
              <a:t>Compare research questions/data</a:t>
            </a:r>
            <a:r>
              <a:rPr lang="en-US" b="1" dirty="0" smtClean="0">
                <a:solidFill>
                  <a:schemeClr val="bg1"/>
                </a:solidFill>
                <a:effectLst>
                  <a:outerShdw blurRad="38100" dist="38100" dir="2700000" algn="tl">
                    <a:srgbClr val="000000"/>
                  </a:outerShdw>
                </a:effectLst>
                <a:latin typeface="Tahoma" pitchFamily="34" charset="0"/>
              </a:rPr>
              <a:t/>
            </a:r>
            <a:br>
              <a:rPr lang="en-US" b="1" dirty="0" smtClean="0">
                <a:solidFill>
                  <a:schemeClr val="bg1"/>
                </a:solidFill>
                <a:effectLst>
                  <a:outerShdw blurRad="38100" dist="38100" dir="2700000" algn="tl">
                    <a:srgbClr val="000000"/>
                  </a:outerShdw>
                </a:effectLst>
                <a:latin typeface="Tahoma" pitchFamily="34" charset="0"/>
              </a:rPr>
            </a:br>
            <a:endParaRPr lang="en-US" b="1" dirty="0" smtClean="0">
              <a:solidFill>
                <a:schemeClr val="bg1"/>
              </a:solidFill>
              <a:effectLst>
                <a:outerShdw blurRad="38100" dist="38100" dir="2700000" algn="tl">
                  <a:srgbClr val="000000"/>
                </a:outerShdw>
              </a:effectLst>
              <a:latin typeface="Tahoma" pitchFamily="34" charset="0"/>
            </a:endParaRPr>
          </a:p>
        </p:txBody>
      </p:sp>
      <p:sp>
        <p:nvSpPr>
          <p:cNvPr id="6" name="Rectangle 5"/>
          <p:cNvSpPr/>
          <p:nvPr/>
        </p:nvSpPr>
        <p:spPr>
          <a:xfrm>
            <a:off x="0" y="2209800"/>
            <a:ext cx="9144000" cy="3088025"/>
          </a:xfrm>
          <a:prstGeom prst="rect">
            <a:avLst/>
          </a:prstGeom>
        </p:spPr>
        <p:txBody>
          <a:bodyPr wrap="square">
            <a:spAutoFit/>
          </a:bodyPr>
          <a:lstStyle/>
          <a:p>
            <a:pPr marL="347663" indent="-347663">
              <a:spcBef>
                <a:spcPts val="800"/>
              </a:spcBef>
              <a:buFont typeface="Arial" pitchFamily="34" charset="0"/>
              <a:buChar char="•"/>
            </a:pPr>
            <a:r>
              <a:rPr lang="en-US" sz="2400" dirty="0" smtClean="0">
                <a:solidFill>
                  <a:schemeClr val="bg1"/>
                </a:solidFill>
                <a:effectLst>
                  <a:outerShdw blurRad="38100" dist="38100" dir="2700000" algn="tl">
                    <a:srgbClr val="000000"/>
                  </a:outerShdw>
                </a:effectLst>
                <a:latin typeface="Tahoma" pitchFamily="34" charset="0"/>
              </a:rPr>
              <a:t>Where would your ideas fit?</a:t>
            </a:r>
          </a:p>
          <a:p>
            <a:pPr marL="347663" indent="-347663">
              <a:spcBef>
                <a:spcPts val="800"/>
              </a:spcBef>
              <a:buFont typeface="Arial" pitchFamily="34" charset="0"/>
              <a:buChar char="•"/>
            </a:pPr>
            <a:r>
              <a:rPr lang="en-US" sz="2400" dirty="0" smtClean="0">
                <a:solidFill>
                  <a:schemeClr val="bg1"/>
                </a:solidFill>
                <a:effectLst>
                  <a:outerShdw blurRad="38100" dist="38100" dir="2700000" algn="tl">
                    <a:srgbClr val="000000"/>
                  </a:outerShdw>
                </a:effectLst>
                <a:latin typeface="Tahoma" pitchFamily="34" charset="0"/>
              </a:rPr>
              <a:t>Discuss things already tried in your course(s). </a:t>
            </a:r>
          </a:p>
          <a:p>
            <a:pPr marL="347663" indent="-347663">
              <a:spcBef>
                <a:spcPts val="800"/>
              </a:spcBef>
              <a:buFont typeface="Arial" pitchFamily="34" charset="0"/>
              <a:buChar char="•"/>
            </a:pPr>
            <a:r>
              <a:rPr lang="en-US" sz="2400" dirty="0" smtClean="0">
                <a:solidFill>
                  <a:schemeClr val="bg1"/>
                </a:solidFill>
                <a:effectLst>
                  <a:outerShdw blurRad="38100" dist="38100" dir="2700000" algn="tl">
                    <a:srgbClr val="000000"/>
                  </a:outerShdw>
                </a:effectLst>
                <a:latin typeface="Tahoma" pitchFamily="34" charset="0"/>
              </a:rPr>
              <a:t>Think about something done that could be written up.  </a:t>
            </a:r>
          </a:p>
          <a:p>
            <a:pPr marL="347663" indent="-347663">
              <a:spcBef>
                <a:spcPts val="800"/>
              </a:spcBef>
              <a:buFont typeface="Arial" pitchFamily="34" charset="0"/>
              <a:buChar char="•"/>
            </a:pPr>
            <a:r>
              <a:rPr lang="en-US" sz="2400" dirty="0" smtClean="0">
                <a:solidFill>
                  <a:schemeClr val="bg1"/>
                </a:solidFill>
                <a:effectLst>
                  <a:outerShdw blurRad="38100" dist="38100" dir="2700000" algn="tl">
                    <a:srgbClr val="000000"/>
                  </a:outerShdw>
                </a:effectLst>
                <a:latin typeface="Tahoma" pitchFamily="34" charset="0"/>
              </a:rPr>
              <a:t>Test your ideas out on your partner? </a:t>
            </a:r>
            <a:endParaRPr lang="en-US" sz="2400" dirty="0" smtClean="0">
              <a:solidFill>
                <a:schemeClr val="bg1"/>
              </a:solidFill>
              <a:effectLst>
                <a:outerShdw blurRad="38100" dist="38100" dir="2700000" algn="tl">
                  <a:srgbClr val="000000"/>
                </a:outerShdw>
              </a:effectLst>
              <a:latin typeface="Tahoma" pitchFamily="34" charset="0"/>
            </a:endParaRPr>
          </a:p>
          <a:p>
            <a:pPr marL="804863" lvl="1" indent="-347663">
              <a:spcBef>
                <a:spcPts val="800"/>
              </a:spcBef>
              <a:buFont typeface="Arial" pitchFamily="34" charset="0"/>
              <a:buChar char="•"/>
            </a:pPr>
            <a:r>
              <a:rPr lang="en-US" sz="2400" dirty="0" smtClean="0">
                <a:solidFill>
                  <a:schemeClr val="bg1"/>
                </a:solidFill>
                <a:effectLst>
                  <a:outerShdw blurRad="38100" dist="38100" dir="2700000" algn="tl">
                    <a:srgbClr val="000000"/>
                  </a:outerShdw>
                </a:effectLst>
                <a:latin typeface="Tahoma" pitchFamily="34" charset="0"/>
              </a:rPr>
              <a:t>If </a:t>
            </a:r>
            <a:r>
              <a:rPr lang="en-US" sz="2400" dirty="0" smtClean="0">
                <a:solidFill>
                  <a:schemeClr val="bg1"/>
                </a:solidFill>
                <a:effectLst>
                  <a:outerShdw blurRad="38100" dist="38100" dir="2700000" algn="tl">
                    <a:srgbClr val="000000"/>
                  </a:outerShdw>
                </a:effectLst>
                <a:latin typeface="Tahoma" pitchFamily="34" charset="0"/>
              </a:rPr>
              <a:t>it’s interesting to your partner and they are very curious about the details, that’s a good sign that it’s interesting enough to write 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 y="0"/>
            <a:ext cx="9220200" cy="2667000"/>
          </a:xfrm>
        </p:spPr>
        <p:txBody>
          <a:bodyPr/>
          <a:lstStyle/>
          <a:p>
            <a:pPr eaLnBrk="1" hangingPunct="1">
              <a:defRPr/>
            </a:pPr>
            <a:r>
              <a:rPr lang="en-US" b="1" dirty="0" smtClean="0">
                <a:solidFill>
                  <a:schemeClr val="bg1"/>
                </a:solidFill>
                <a:effectLst>
                  <a:outerShdw blurRad="38100" dist="38100" dir="2700000" algn="tl">
                    <a:srgbClr val="000000"/>
                  </a:outerShdw>
                </a:effectLst>
                <a:latin typeface="Tahoma" pitchFamily="34" charset="0"/>
              </a:rPr>
              <a:t>Evidence</a:t>
            </a:r>
            <a:br>
              <a:rPr lang="en-US" b="1" dirty="0" smtClean="0">
                <a:solidFill>
                  <a:schemeClr val="bg1"/>
                </a:solidFill>
                <a:effectLst>
                  <a:outerShdw blurRad="38100" dist="38100" dir="2700000" algn="tl">
                    <a:srgbClr val="000000"/>
                  </a:outerShdw>
                </a:effectLst>
                <a:latin typeface="Tahoma" pitchFamily="34" charset="0"/>
              </a:rPr>
            </a:br>
            <a:endParaRPr lang="en-US" b="1" dirty="0" smtClean="0">
              <a:solidFill>
                <a:schemeClr val="bg1"/>
              </a:solidFill>
              <a:effectLst>
                <a:outerShdw blurRad="38100" dist="38100" dir="2700000" algn="tl">
                  <a:srgbClr val="000000"/>
                </a:outerShdw>
              </a:effectLst>
              <a:latin typeface="Tahoma" pitchFamily="34" charset="0"/>
            </a:endParaRPr>
          </a:p>
        </p:txBody>
      </p:sp>
      <p:sp>
        <p:nvSpPr>
          <p:cNvPr id="6" name="Rectangle 5"/>
          <p:cNvSpPr/>
          <p:nvPr/>
        </p:nvSpPr>
        <p:spPr>
          <a:xfrm>
            <a:off x="0" y="1905000"/>
            <a:ext cx="9144000" cy="2964914"/>
          </a:xfrm>
          <a:prstGeom prst="rect">
            <a:avLst/>
          </a:prstGeom>
        </p:spPr>
        <p:txBody>
          <a:bodyPr wrap="square">
            <a:spAutoFit/>
          </a:bodyPr>
          <a:lstStyle/>
          <a:p>
            <a:pPr marL="347663" indent="-347663">
              <a:spcBef>
                <a:spcPts val="800"/>
              </a:spcBef>
              <a:buFont typeface="Arial" pitchFamily="34" charset="0"/>
              <a:buChar char="•"/>
            </a:pPr>
            <a:r>
              <a:rPr lang="en-US" sz="2400" dirty="0" smtClean="0">
                <a:solidFill>
                  <a:schemeClr val="bg1"/>
                </a:solidFill>
                <a:effectLst>
                  <a:outerShdw blurRad="38100" dist="38100" dir="2700000" algn="tl">
                    <a:srgbClr val="000000"/>
                  </a:outerShdw>
                </a:effectLst>
                <a:latin typeface="Tahoma" pitchFamily="34" charset="0"/>
              </a:rPr>
              <a:t>What evidence do you have that your project worked? </a:t>
            </a:r>
            <a:endParaRPr lang="en-US" sz="2400" dirty="0" smtClean="0">
              <a:solidFill>
                <a:schemeClr val="bg1"/>
              </a:solidFill>
              <a:effectLst>
                <a:outerShdw blurRad="38100" dist="38100" dir="2700000" algn="tl">
                  <a:srgbClr val="000000"/>
                </a:outerShdw>
              </a:effectLst>
              <a:latin typeface="Tahoma" pitchFamily="34" charset="0"/>
            </a:endParaRPr>
          </a:p>
          <a:p>
            <a:pPr marL="347663" indent="-347663">
              <a:spcBef>
                <a:spcPts val="800"/>
              </a:spcBef>
              <a:buFont typeface="Arial" pitchFamily="34" charset="0"/>
              <a:buChar char="•"/>
            </a:pPr>
            <a:endParaRPr lang="en-US" sz="800" dirty="0" smtClean="0">
              <a:solidFill>
                <a:schemeClr val="bg1"/>
              </a:solidFill>
              <a:effectLst>
                <a:outerShdw blurRad="38100" dist="38100" dir="2700000" algn="tl">
                  <a:srgbClr val="000000"/>
                </a:outerShdw>
              </a:effectLst>
              <a:latin typeface="Tahoma" pitchFamily="34" charset="0"/>
            </a:endParaRPr>
          </a:p>
          <a:p>
            <a:pPr marL="347663" indent="-347663">
              <a:spcBef>
                <a:spcPts val="800"/>
              </a:spcBef>
              <a:buFont typeface="Arial" pitchFamily="34" charset="0"/>
              <a:buChar char="•"/>
            </a:pPr>
            <a:r>
              <a:rPr lang="en-US" sz="2400" dirty="0" smtClean="0">
                <a:solidFill>
                  <a:schemeClr val="bg1"/>
                </a:solidFill>
                <a:effectLst>
                  <a:outerShdw blurRad="38100" dist="38100" dir="2700000" algn="tl">
                    <a:srgbClr val="000000"/>
                  </a:outerShdw>
                </a:effectLst>
                <a:latin typeface="Tahoma" pitchFamily="34" charset="0"/>
              </a:rPr>
              <a:t>What evidence do you wish you collected?</a:t>
            </a:r>
            <a:br>
              <a:rPr lang="en-US" sz="2400" dirty="0" smtClean="0">
                <a:solidFill>
                  <a:schemeClr val="bg1"/>
                </a:solidFill>
                <a:effectLst>
                  <a:outerShdw blurRad="38100" dist="38100" dir="2700000" algn="tl">
                    <a:srgbClr val="000000"/>
                  </a:outerShdw>
                </a:effectLst>
                <a:latin typeface="Tahoma" pitchFamily="34" charset="0"/>
              </a:rPr>
            </a:br>
            <a:r>
              <a:rPr lang="en-US" sz="2400" dirty="0" smtClean="0">
                <a:solidFill>
                  <a:schemeClr val="bg1"/>
                </a:solidFill>
                <a:effectLst>
                  <a:outerShdw blurRad="38100" dist="38100" dir="2700000" algn="tl">
                    <a:srgbClr val="000000"/>
                  </a:outerShdw>
                </a:effectLst>
                <a:latin typeface="Tahoma" pitchFamily="34" charset="0"/>
              </a:rPr>
              <a:t>How can you get this next time? </a:t>
            </a:r>
            <a:endParaRPr lang="en-US" sz="2400" dirty="0" smtClean="0">
              <a:solidFill>
                <a:schemeClr val="bg1"/>
              </a:solidFill>
              <a:effectLst>
                <a:outerShdw blurRad="38100" dist="38100" dir="2700000" algn="tl">
                  <a:srgbClr val="000000"/>
                </a:outerShdw>
              </a:effectLst>
              <a:latin typeface="Tahoma" pitchFamily="34" charset="0"/>
            </a:endParaRPr>
          </a:p>
          <a:p>
            <a:pPr marL="347663" indent="-347663">
              <a:spcBef>
                <a:spcPts val="800"/>
              </a:spcBef>
              <a:buFont typeface="Arial" pitchFamily="34" charset="0"/>
              <a:buChar char="•"/>
            </a:pPr>
            <a:r>
              <a:rPr lang="en-US" sz="800" dirty="0" smtClean="0">
                <a:solidFill>
                  <a:schemeClr val="bg1"/>
                </a:solidFill>
                <a:effectLst>
                  <a:outerShdw blurRad="38100" dist="38100" dir="2700000" algn="tl">
                    <a:srgbClr val="000000"/>
                  </a:outerShdw>
                </a:effectLst>
                <a:latin typeface="Tahoma" pitchFamily="34" charset="0"/>
              </a:rPr>
              <a:t> </a:t>
            </a:r>
            <a:endParaRPr lang="en-US" sz="800" dirty="0" smtClean="0">
              <a:solidFill>
                <a:schemeClr val="bg1"/>
              </a:solidFill>
              <a:effectLst>
                <a:outerShdw blurRad="38100" dist="38100" dir="2700000" algn="tl">
                  <a:srgbClr val="000000"/>
                </a:outerShdw>
              </a:effectLst>
              <a:latin typeface="Tahoma" pitchFamily="34" charset="0"/>
            </a:endParaRPr>
          </a:p>
          <a:p>
            <a:pPr marL="347663" indent="-347663">
              <a:spcBef>
                <a:spcPts val="800"/>
              </a:spcBef>
              <a:buFont typeface="Arial" pitchFamily="34" charset="0"/>
              <a:buChar char="•"/>
            </a:pPr>
            <a:r>
              <a:rPr lang="en-US" sz="2400" dirty="0" smtClean="0">
                <a:solidFill>
                  <a:schemeClr val="bg1"/>
                </a:solidFill>
                <a:effectLst>
                  <a:outerShdw blurRad="38100" dist="38100" dir="2700000" algn="tl">
                    <a:srgbClr val="000000"/>
                  </a:outerShdw>
                </a:effectLst>
                <a:latin typeface="Tahoma" pitchFamily="34" charset="0"/>
              </a:rPr>
              <a:t>What Journal can it go in …</a:t>
            </a:r>
            <a:br>
              <a:rPr lang="en-US" sz="2400" dirty="0" smtClean="0">
                <a:solidFill>
                  <a:schemeClr val="bg1"/>
                </a:solidFill>
                <a:effectLst>
                  <a:outerShdw blurRad="38100" dist="38100" dir="2700000" algn="tl">
                    <a:srgbClr val="000000"/>
                  </a:outerShdw>
                </a:effectLst>
                <a:latin typeface="Tahoma" pitchFamily="34" charset="0"/>
              </a:rPr>
            </a:br>
            <a:r>
              <a:rPr lang="en-US" sz="2400" dirty="0" smtClean="0">
                <a:solidFill>
                  <a:schemeClr val="bg1"/>
                </a:solidFill>
                <a:effectLst>
                  <a:outerShdw blurRad="38100" dist="38100" dir="2700000" algn="tl">
                    <a:srgbClr val="000000"/>
                  </a:outerShdw>
                </a:effectLst>
                <a:latin typeface="Tahoma" pitchFamily="34" charset="0"/>
              </a:rPr>
              <a:t>			right now? </a:t>
            </a:r>
            <a:br>
              <a:rPr lang="en-US" sz="2400" dirty="0" smtClean="0">
                <a:solidFill>
                  <a:schemeClr val="bg1"/>
                </a:solidFill>
                <a:effectLst>
                  <a:outerShdw blurRad="38100" dist="38100" dir="2700000" algn="tl">
                    <a:srgbClr val="000000"/>
                  </a:outerShdw>
                </a:effectLst>
                <a:latin typeface="Tahoma" pitchFamily="34" charset="0"/>
              </a:rPr>
            </a:br>
            <a:r>
              <a:rPr lang="en-US" sz="2400" dirty="0" smtClean="0">
                <a:solidFill>
                  <a:schemeClr val="bg1"/>
                </a:solidFill>
                <a:effectLst>
                  <a:outerShdw blurRad="38100" dist="38100" dir="2700000" algn="tl">
                    <a:srgbClr val="000000"/>
                  </a:outerShdw>
                </a:effectLst>
                <a:latin typeface="Tahoma" pitchFamily="34" charset="0"/>
              </a:rPr>
              <a:t>			after you have the data that you want?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 y="0"/>
            <a:ext cx="9220200" cy="1752600"/>
          </a:xfrm>
        </p:spPr>
        <p:txBody>
          <a:bodyPr/>
          <a:lstStyle/>
          <a:p>
            <a:pPr eaLnBrk="1" hangingPunct="1">
              <a:defRPr/>
            </a:pPr>
            <a:r>
              <a:rPr lang="en-US" b="1" dirty="0" smtClean="0">
                <a:solidFill>
                  <a:schemeClr val="bg1"/>
                </a:solidFill>
                <a:effectLst>
                  <a:outerShdw blurRad="38100" dist="38100" dir="2700000" algn="tl">
                    <a:srgbClr val="000000"/>
                  </a:outerShdw>
                </a:effectLst>
                <a:latin typeface="Tahoma" pitchFamily="34" charset="0"/>
              </a:rPr>
              <a:t>What </a:t>
            </a:r>
            <a:r>
              <a:rPr lang="en-US" b="1" dirty="0" smtClean="0">
                <a:solidFill>
                  <a:schemeClr val="bg1"/>
                </a:solidFill>
                <a:effectLst>
                  <a:outerShdw blurRad="38100" dist="38100" dir="2700000" algn="tl">
                    <a:srgbClr val="000000"/>
                  </a:outerShdw>
                </a:effectLst>
                <a:latin typeface="Tahoma" pitchFamily="34" charset="0"/>
              </a:rPr>
              <a:t>could</a:t>
            </a:r>
            <a:r>
              <a:rPr lang="en-US" b="1" dirty="0" smtClean="0">
                <a:solidFill>
                  <a:schemeClr val="bg1"/>
                </a:solidFill>
                <a:effectLst>
                  <a:outerShdw blurRad="38100" dist="38100" dir="2700000" algn="tl">
                    <a:srgbClr val="000000"/>
                  </a:outerShdw>
                </a:effectLst>
                <a:latin typeface="Tahoma" pitchFamily="34" charset="0"/>
              </a:rPr>
              <a:t> </a:t>
            </a:r>
            <a:r>
              <a:rPr lang="en-US" b="1" dirty="0" smtClean="0">
                <a:solidFill>
                  <a:schemeClr val="bg1"/>
                </a:solidFill>
                <a:effectLst>
                  <a:outerShdw blurRad="38100" dist="38100" dir="2700000" algn="tl">
                    <a:srgbClr val="000000"/>
                  </a:outerShdw>
                </a:effectLst>
                <a:latin typeface="Tahoma" pitchFamily="34" charset="0"/>
              </a:rPr>
              <a:t>you publish?</a:t>
            </a:r>
          </a:p>
        </p:txBody>
      </p:sp>
      <p:sp>
        <p:nvSpPr>
          <p:cNvPr id="6" name="Rectangle 5"/>
          <p:cNvSpPr/>
          <p:nvPr/>
        </p:nvSpPr>
        <p:spPr>
          <a:xfrm>
            <a:off x="0" y="1905000"/>
            <a:ext cx="9144000" cy="523220"/>
          </a:xfrm>
          <a:prstGeom prst="rect">
            <a:avLst/>
          </a:prstGeom>
        </p:spPr>
        <p:txBody>
          <a:bodyPr wrap="square">
            <a:spAutoFit/>
          </a:bodyPr>
          <a:lstStyle/>
          <a:p>
            <a:pPr marL="347663" indent="-347663">
              <a:spcBef>
                <a:spcPts val="800"/>
              </a:spcBef>
              <a:buFont typeface="Arial" pitchFamily="34" charset="0"/>
              <a:buChar char="•"/>
            </a:pPr>
            <a:r>
              <a:rPr lang="en-US" dirty="0" smtClean="0">
                <a:solidFill>
                  <a:schemeClr val="bg1"/>
                </a:solidFill>
                <a:effectLst>
                  <a:outerShdw blurRad="38100" dist="38100" dir="2700000" algn="tl">
                    <a:srgbClr val="000000"/>
                  </a:outerShdw>
                </a:effectLst>
                <a:latin typeface="Tahoma" pitchFamily="34" charset="0"/>
              </a:rPr>
              <a:t>Examples of articles for each journal</a:t>
            </a:r>
          </a:p>
        </p:txBody>
      </p:sp>
      <p:sp>
        <p:nvSpPr>
          <p:cNvPr id="4" name="TextBox 3"/>
          <p:cNvSpPr txBox="1"/>
          <p:nvPr/>
        </p:nvSpPr>
        <p:spPr>
          <a:xfrm>
            <a:off x="0" y="6334780"/>
            <a:ext cx="801823" cy="523220"/>
          </a:xfrm>
          <a:prstGeom prst="rect">
            <a:avLst/>
          </a:prstGeom>
          <a:noFill/>
        </p:spPr>
        <p:txBody>
          <a:bodyPr wrap="none" rtlCol="0">
            <a:spAutoFit/>
          </a:bodyPr>
          <a:lstStyle/>
          <a:p>
            <a:r>
              <a:rPr lang="en-US" dirty="0" smtClean="0"/>
              <a:t>WG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229600" cy="4800600"/>
          </a:xfrm>
        </p:spPr>
        <p:txBody>
          <a:bodyPr>
            <a:noAutofit/>
          </a:bodyPr>
          <a:lstStyle/>
          <a:p>
            <a:pPr eaLnBrk="1" hangingPunct="1"/>
            <a:r>
              <a:rPr lang="en-US" sz="2400" smtClean="0">
                <a:solidFill>
                  <a:schemeClr val="bg1"/>
                </a:solidFill>
                <a:effectLst>
                  <a:outerShdw blurRad="38100" dist="38100" dir="2700000" algn="tl">
                    <a:srgbClr val="000000"/>
                  </a:outerShdw>
                </a:effectLst>
              </a:rPr>
              <a:t>A train crosses a 100 m bridge at 5 m/s. After crossing the bridge it accelerates at 2 m/s</a:t>
            </a:r>
            <a:r>
              <a:rPr lang="en-US" sz="2400" baseline="30000" smtClean="0">
                <a:solidFill>
                  <a:schemeClr val="bg1"/>
                </a:solidFill>
                <a:effectLst>
                  <a:outerShdw blurRad="38100" dist="38100" dir="2700000" algn="tl">
                    <a:srgbClr val="000000"/>
                  </a:outerShdw>
                </a:effectLst>
              </a:rPr>
              <a:t>2</a:t>
            </a:r>
            <a:r>
              <a:rPr lang="en-US" sz="2400" smtClean="0">
                <a:solidFill>
                  <a:schemeClr val="bg1"/>
                </a:solidFill>
                <a:effectLst>
                  <a:outerShdw blurRad="38100" dist="38100" dir="2700000" algn="tl">
                    <a:srgbClr val="000000"/>
                  </a:outerShdw>
                </a:effectLst>
              </a:rPr>
              <a:t> for 10 seconds to reach its normal cruising speed.  </a:t>
            </a:r>
          </a:p>
          <a:p>
            <a:pPr marL="914400" lvl="1" indent="-457200" eaLnBrk="1" hangingPunct="1">
              <a:buFontTx/>
              <a:buAutoNum type="arabicPeriod"/>
            </a:pPr>
            <a:r>
              <a:rPr lang="en-US" sz="2000" smtClean="0">
                <a:solidFill>
                  <a:schemeClr val="bg1"/>
                </a:solidFill>
                <a:effectLst>
                  <a:outerShdw blurRad="38100" dist="38100" dir="2700000" algn="tl">
                    <a:srgbClr val="000000"/>
                  </a:outerShdw>
                </a:effectLst>
              </a:rPr>
              <a:t>How long does it take the train to cross the bridge?</a:t>
            </a:r>
          </a:p>
          <a:p>
            <a:pPr marL="914400" lvl="1" indent="-457200" eaLnBrk="1" hangingPunct="1">
              <a:buFontTx/>
              <a:buNone/>
            </a:pPr>
            <a:r>
              <a:rPr lang="en-US" sz="2400" b="1" smtClean="0">
                <a:solidFill>
                  <a:srgbClr val="99FFCC"/>
                </a:solidFill>
                <a:effectLst>
                  <a:outerShdw blurRad="38100" dist="38100" dir="2700000" algn="tl">
                    <a:srgbClr val="000000"/>
                  </a:outerShdw>
                </a:effectLst>
                <a:latin typeface="Bradley Hand ITC" pitchFamily="66" charset="0"/>
              </a:rPr>
              <a:t>	100 m / 5 m/s = 20 seconds</a:t>
            </a:r>
            <a:endParaRPr lang="en-US" sz="2000" smtClean="0">
              <a:solidFill>
                <a:schemeClr val="bg1"/>
              </a:solidFill>
              <a:effectLst>
                <a:outerShdw blurRad="38100" dist="38100" dir="2700000" algn="tl">
                  <a:srgbClr val="000000"/>
                </a:outerShdw>
              </a:effectLst>
            </a:endParaRPr>
          </a:p>
          <a:p>
            <a:pPr marL="914400" lvl="1" indent="-457200" eaLnBrk="1" hangingPunct="1">
              <a:buFontTx/>
              <a:buAutoNum type="arabicPeriod" startAt="2"/>
            </a:pPr>
            <a:r>
              <a:rPr lang="en-US" sz="2000" smtClean="0">
                <a:solidFill>
                  <a:schemeClr val="bg1"/>
                </a:solidFill>
                <a:effectLst>
                  <a:outerShdw blurRad="38100" dist="38100" dir="2700000" algn="tl">
                    <a:srgbClr val="000000"/>
                  </a:outerShdw>
                </a:effectLst>
              </a:rPr>
              <a:t>Just after crossing the bridge, what is the train’s velocity?</a:t>
            </a:r>
          </a:p>
          <a:p>
            <a:pPr marL="1314450" lvl="2" indent="-457200" eaLnBrk="1" hangingPunct="1">
              <a:buFontTx/>
              <a:buNone/>
            </a:pPr>
            <a:r>
              <a:rPr lang="en-US" b="1" smtClean="0">
                <a:solidFill>
                  <a:srgbClr val="99FFCC"/>
                </a:solidFill>
                <a:effectLst>
                  <a:outerShdw blurRad="38100" dist="38100" dir="2700000" algn="tl">
                    <a:srgbClr val="000000"/>
                  </a:outerShdw>
                </a:effectLst>
                <a:latin typeface="Bradley Hand ITC" pitchFamily="66" charset="0"/>
              </a:rPr>
              <a:t>5 m/s</a:t>
            </a:r>
            <a:endParaRPr lang="en-US" sz="2000" b="1" smtClean="0">
              <a:solidFill>
                <a:srgbClr val="99FFCC"/>
              </a:solidFill>
              <a:effectLst>
                <a:outerShdw blurRad="38100" dist="38100" dir="2700000" algn="tl">
                  <a:srgbClr val="000000"/>
                </a:outerShdw>
              </a:effectLst>
            </a:endParaRPr>
          </a:p>
          <a:p>
            <a:pPr marL="914400" lvl="1" indent="-457200" eaLnBrk="1" hangingPunct="1">
              <a:buFontTx/>
              <a:buAutoNum type="arabicPeriod" startAt="2"/>
            </a:pPr>
            <a:r>
              <a:rPr lang="en-US" sz="2000" smtClean="0">
                <a:solidFill>
                  <a:schemeClr val="bg1"/>
                </a:solidFill>
                <a:effectLst>
                  <a:outerShdw blurRad="38100" dist="38100" dir="2700000" algn="tl">
                    <a:srgbClr val="000000"/>
                  </a:outerShdw>
                </a:effectLst>
              </a:rPr>
              <a:t>What is the train’s final velocity?</a:t>
            </a:r>
          </a:p>
          <a:p>
            <a:pPr marL="914400" lvl="1" indent="-457200" eaLnBrk="1" hangingPunct="1">
              <a:buFontTx/>
              <a:buNone/>
            </a:pPr>
            <a:r>
              <a:rPr lang="en-US" sz="2400" b="1" smtClean="0">
                <a:solidFill>
                  <a:srgbClr val="99FFCC"/>
                </a:solidFill>
                <a:effectLst>
                  <a:outerShdw blurRad="38100" dist="38100" dir="2700000" algn="tl">
                    <a:srgbClr val="000000"/>
                  </a:outerShdw>
                </a:effectLst>
                <a:latin typeface="Bradley Hand ITC" pitchFamily="66" charset="0"/>
              </a:rPr>
              <a:t>	V</a:t>
            </a:r>
            <a:r>
              <a:rPr lang="en-US" sz="2400" b="1" baseline="-25000" smtClean="0">
                <a:solidFill>
                  <a:srgbClr val="99FFCC"/>
                </a:solidFill>
                <a:effectLst>
                  <a:outerShdw blurRad="38100" dist="38100" dir="2700000" algn="tl">
                    <a:srgbClr val="000000"/>
                  </a:outerShdw>
                </a:effectLst>
                <a:latin typeface="Bradley Hand ITC" pitchFamily="66" charset="0"/>
              </a:rPr>
              <a:t>f</a:t>
            </a:r>
            <a:r>
              <a:rPr lang="en-US" sz="2400" b="1" smtClean="0">
                <a:solidFill>
                  <a:srgbClr val="99FFCC"/>
                </a:solidFill>
                <a:effectLst>
                  <a:outerShdw blurRad="38100" dist="38100" dir="2700000" algn="tl">
                    <a:srgbClr val="000000"/>
                  </a:outerShdw>
                </a:effectLst>
                <a:latin typeface="Bradley Hand ITC" pitchFamily="66" charset="0"/>
              </a:rPr>
              <a:t>=v</a:t>
            </a:r>
            <a:r>
              <a:rPr lang="en-US" sz="2400" b="1" baseline="-25000" smtClean="0">
                <a:solidFill>
                  <a:srgbClr val="99FFCC"/>
                </a:solidFill>
                <a:effectLst>
                  <a:outerShdw blurRad="38100" dist="38100" dir="2700000" algn="tl">
                    <a:srgbClr val="000000"/>
                  </a:outerShdw>
                </a:effectLst>
                <a:latin typeface="Bradley Hand ITC" pitchFamily="66" charset="0"/>
              </a:rPr>
              <a:t>o</a:t>
            </a:r>
            <a:r>
              <a:rPr lang="en-US" sz="2400" b="1" smtClean="0">
                <a:solidFill>
                  <a:srgbClr val="99FFCC"/>
                </a:solidFill>
                <a:effectLst>
                  <a:outerShdw blurRad="38100" dist="38100" dir="2700000" algn="tl">
                    <a:srgbClr val="000000"/>
                  </a:outerShdw>
                </a:effectLst>
                <a:latin typeface="Bradley Hand ITC" pitchFamily="66" charset="0"/>
              </a:rPr>
              <a:t>+ at = 0 m/s + 2 m/s</a:t>
            </a:r>
            <a:r>
              <a:rPr lang="en-US" sz="2400" b="1" baseline="30000" smtClean="0">
                <a:solidFill>
                  <a:srgbClr val="99FFCC"/>
                </a:solidFill>
                <a:effectLst>
                  <a:outerShdw blurRad="38100" dist="38100" dir="2700000" algn="tl">
                    <a:srgbClr val="000000"/>
                  </a:outerShdw>
                </a:effectLst>
                <a:latin typeface="Bradley Hand ITC" pitchFamily="66" charset="0"/>
              </a:rPr>
              <a:t>2</a:t>
            </a:r>
            <a:r>
              <a:rPr lang="en-US" sz="2400" b="1" smtClean="0">
                <a:solidFill>
                  <a:srgbClr val="99FFCC"/>
                </a:solidFill>
                <a:effectLst>
                  <a:outerShdw blurRad="38100" dist="38100" dir="2700000" algn="tl">
                    <a:srgbClr val="000000"/>
                  </a:outerShdw>
                </a:effectLst>
                <a:latin typeface="Bradley Hand ITC" pitchFamily="66" charset="0"/>
              </a:rPr>
              <a:t>  10s = 20</a:t>
            </a:r>
          </a:p>
          <a:p>
            <a:pPr marL="914400" lvl="1" indent="-457200" eaLnBrk="1" hangingPunct="1">
              <a:buFontTx/>
              <a:buAutoNum type="arabicPeriod" startAt="4"/>
            </a:pPr>
            <a:r>
              <a:rPr lang="en-US" sz="2000" smtClean="0">
                <a:solidFill>
                  <a:schemeClr val="bg1"/>
                </a:solidFill>
                <a:effectLst>
                  <a:outerShdw blurRad="38100" dist="38100" dir="2700000" algn="tl">
                    <a:srgbClr val="000000"/>
                  </a:outerShdw>
                </a:effectLst>
              </a:rPr>
              <a:t>What is the train’s average velocity from the start of the bridge until it reaches cruising speed?</a:t>
            </a:r>
          </a:p>
          <a:p>
            <a:pPr marL="914400" lvl="1" indent="-457200" eaLnBrk="1" hangingPunct="1">
              <a:buFontTx/>
              <a:buNone/>
            </a:pPr>
            <a:r>
              <a:rPr lang="en-US" sz="2000" smtClean="0">
                <a:solidFill>
                  <a:srgbClr val="99FFCC"/>
                </a:solidFill>
                <a:effectLst>
                  <a:outerShdw blurRad="38100" dist="38100" dir="2700000" algn="tl">
                    <a:srgbClr val="000000"/>
                  </a:outerShdw>
                </a:effectLst>
                <a:latin typeface="Bradley Hand ITC" pitchFamily="66" charset="0"/>
              </a:rPr>
              <a:t>	</a:t>
            </a:r>
            <a:r>
              <a:rPr lang="en-US" sz="2400" b="1" smtClean="0">
                <a:solidFill>
                  <a:srgbClr val="99FFCC"/>
                </a:solidFill>
                <a:effectLst>
                  <a:outerShdw blurRad="38100" dist="38100" dir="2700000" algn="tl">
                    <a:srgbClr val="000000"/>
                  </a:outerShdw>
                </a:effectLst>
                <a:latin typeface="Bradley Hand ITC" pitchFamily="66" charset="0"/>
              </a:rPr>
              <a:t>V</a:t>
            </a:r>
            <a:r>
              <a:rPr lang="en-US" sz="2400" b="1" baseline="-25000" smtClean="0">
                <a:solidFill>
                  <a:srgbClr val="99FFCC"/>
                </a:solidFill>
                <a:effectLst>
                  <a:outerShdw blurRad="38100" dist="38100" dir="2700000" algn="tl">
                    <a:srgbClr val="000000"/>
                  </a:outerShdw>
                </a:effectLst>
                <a:latin typeface="Bradley Hand ITC" pitchFamily="66" charset="0"/>
              </a:rPr>
              <a:t>avg</a:t>
            </a:r>
            <a:r>
              <a:rPr lang="en-US" sz="2400" b="1" smtClean="0">
                <a:solidFill>
                  <a:srgbClr val="99FFCC"/>
                </a:solidFill>
                <a:effectLst>
                  <a:outerShdw blurRad="38100" dist="38100" dir="2700000" algn="tl">
                    <a:srgbClr val="000000"/>
                  </a:outerShdw>
                </a:effectLst>
                <a:latin typeface="Bradley Hand ITC" pitchFamily="66" charset="0"/>
              </a:rPr>
              <a:t> = (V</a:t>
            </a:r>
            <a:r>
              <a:rPr lang="en-US" sz="2400" b="1" baseline="-25000" smtClean="0">
                <a:solidFill>
                  <a:srgbClr val="99FFCC"/>
                </a:solidFill>
                <a:effectLst>
                  <a:outerShdw blurRad="38100" dist="38100" dir="2700000" algn="tl">
                    <a:srgbClr val="000000"/>
                  </a:outerShdw>
                </a:effectLst>
                <a:latin typeface="Bradley Hand ITC" pitchFamily="66" charset="0"/>
              </a:rPr>
              <a:t>f</a:t>
            </a:r>
            <a:r>
              <a:rPr lang="en-US" sz="2400" b="1" smtClean="0">
                <a:solidFill>
                  <a:srgbClr val="99FFCC"/>
                </a:solidFill>
                <a:effectLst>
                  <a:outerShdw blurRad="38100" dist="38100" dir="2700000" algn="tl">
                    <a:srgbClr val="000000"/>
                  </a:outerShdw>
                </a:effectLst>
                <a:latin typeface="Bradley Hand ITC" pitchFamily="66" charset="0"/>
              </a:rPr>
              <a:t>-v</a:t>
            </a:r>
            <a:r>
              <a:rPr lang="en-US" sz="2400" b="1" baseline="-25000" smtClean="0">
                <a:solidFill>
                  <a:srgbClr val="99FFCC"/>
                </a:solidFill>
                <a:effectLst>
                  <a:outerShdw blurRad="38100" dist="38100" dir="2700000" algn="tl">
                    <a:srgbClr val="000000"/>
                  </a:outerShdw>
                </a:effectLst>
                <a:latin typeface="Bradley Hand ITC" pitchFamily="66" charset="0"/>
              </a:rPr>
              <a:t>o</a:t>
            </a:r>
            <a:r>
              <a:rPr lang="en-US" sz="2400" b="1" smtClean="0">
                <a:solidFill>
                  <a:srgbClr val="99FFCC"/>
                </a:solidFill>
                <a:effectLst>
                  <a:outerShdw blurRad="38100" dist="38100" dir="2700000" algn="tl">
                    <a:srgbClr val="000000"/>
                  </a:outerShdw>
                </a:effectLst>
                <a:latin typeface="Bradley Hand ITC" pitchFamily="66" charset="0"/>
              </a:rPr>
              <a:t>)/t</a:t>
            </a:r>
            <a:endParaRPr lang="en-US" sz="2000" smtClean="0">
              <a:solidFill>
                <a:schemeClr val="bg1"/>
              </a:solidFill>
              <a:effectLst>
                <a:outerShdw blurRad="38100" dist="38100" dir="2700000" algn="tl">
                  <a:srgbClr val="000000"/>
                </a:outerShdw>
              </a:effectLst>
            </a:endParaRPr>
          </a:p>
          <a:p>
            <a:pPr marL="914400" lvl="1" indent="-457200" eaLnBrk="1" hangingPunct="1">
              <a:buFontTx/>
              <a:buAutoNum type="arabicPeriod" startAt="4"/>
            </a:pPr>
            <a:endParaRPr lang="en-US" sz="2000" smtClean="0">
              <a:solidFill>
                <a:schemeClr val="bg1"/>
              </a:solidFill>
              <a:effectLst>
                <a:outerShdw blurRad="38100" dist="38100" dir="2700000" algn="tl">
                  <a:srgbClr val="000000"/>
                </a:outerShdw>
              </a:effectLst>
            </a:endParaRPr>
          </a:p>
        </p:txBody>
      </p:sp>
      <p:sp>
        <p:nvSpPr>
          <p:cNvPr id="4" name="Title 1"/>
          <p:cNvSpPr txBox="1">
            <a:spLocks/>
          </p:cNvSpPr>
          <p:nvPr/>
        </p:nvSpPr>
        <p:spPr bwMode="auto">
          <a:xfrm>
            <a:off x="457200" y="152400"/>
            <a:ext cx="8229600" cy="1143000"/>
          </a:xfrm>
          <a:prstGeom prst="rect">
            <a:avLst/>
          </a:prstGeom>
          <a:noFill/>
          <a:ln w="9525">
            <a:noFill/>
            <a:miter lim="800000"/>
            <a:headEnd/>
            <a:tailEnd/>
          </a:ln>
        </p:spPr>
        <p:txBody>
          <a:bodyPr anchor="ctr"/>
          <a:lstStyle/>
          <a:p>
            <a:pPr algn="ctr">
              <a:defRPr/>
            </a:pPr>
            <a:r>
              <a:rPr lang="en-US" sz="4400" b="1" kern="0" dirty="0">
                <a:solidFill>
                  <a:srgbClr val="FFC000"/>
                </a:solidFill>
                <a:effectLst>
                  <a:outerShdw blurRad="38100" dist="38100" dir="2700000" algn="tl">
                    <a:srgbClr val="000000">
                      <a:alpha val="43137"/>
                    </a:srgbClr>
                  </a:outerShdw>
                </a:effectLst>
                <a:latin typeface="Tahoma" pitchFamily="34" charset="0"/>
                <a:ea typeface="+mj-ea"/>
                <a:cs typeface="Tahoma" pitchFamily="34" charset="0"/>
              </a:rPr>
              <a:t>Direct Instruction</a:t>
            </a:r>
            <a:endParaRPr lang="en-US" sz="3600" b="1" kern="0" dirty="0">
              <a:solidFill>
                <a:srgbClr val="FFC000"/>
              </a:solidFill>
              <a:effectLst>
                <a:outerShdw blurRad="38100" dist="38100" dir="2700000" algn="tl">
                  <a:srgbClr val="000000">
                    <a:alpha val="43137"/>
                  </a:srgbClr>
                </a:outerShdw>
              </a:effectLst>
              <a:latin typeface="Tahoma" pitchFamily="34" charset="0"/>
              <a:ea typeface="+mj-ea"/>
              <a:cs typeface="Tahoma" pitchFamily="34" charset="0"/>
            </a:endParaRPr>
          </a:p>
        </p:txBody>
      </p:sp>
      <p:sp>
        <p:nvSpPr>
          <p:cNvPr id="6" name="Rectangle 5"/>
          <p:cNvSpPr/>
          <p:nvPr/>
        </p:nvSpPr>
        <p:spPr>
          <a:xfrm>
            <a:off x="3062288" y="4951413"/>
            <a:ext cx="838200" cy="457200"/>
          </a:xfrm>
          <a:prstGeom prst="rect">
            <a:avLst/>
          </a:prstGeom>
          <a:solidFill>
            <a:srgbClr val="5D55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3962400" y="4953000"/>
            <a:ext cx="3276600" cy="457200"/>
          </a:xfrm>
          <a:prstGeom prst="rect">
            <a:avLst/>
          </a:prstGeom>
          <a:solidFill>
            <a:srgbClr val="5D55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26" name="TextBox 7"/>
          <p:cNvSpPr txBox="1">
            <a:spLocks noChangeArrowheads="1"/>
          </p:cNvSpPr>
          <p:nvPr/>
        </p:nvSpPr>
        <p:spPr bwMode="auto">
          <a:xfrm>
            <a:off x="1905000" y="1260475"/>
            <a:ext cx="5681663" cy="523875"/>
          </a:xfrm>
          <a:prstGeom prst="rect">
            <a:avLst/>
          </a:prstGeom>
          <a:noFill/>
          <a:ln w="9525">
            <a:noFill/>
            <a:miter lim="800000"/>
            <a:headEnd/>
            <a:tailEnd/>
          </a:ln>
        </p:spPr>
        <p:txBody>
          <a:bodyPr wrap="none">
            <a:spAutoFit/>
          </a:bodyPr>
          <a:lstStyle/>
          <a:p>
            <a:pPr>
              <a:defRPr/>
            </a:pPr>
            <a:r>
              <a:rPr lang="en-US" i="1" dirty="0">
                <a:solidFill>
                  <a:schemeClr val="bg1"/>
                </a:solidFill>
                <a:effectLst>
                  <a:outerShdw blurRad="38100" dist="38100" dir="2700000" algn="tl">
                    <a:srgbClr val="000000">
                      <a:alpha val="43137"/>
                    </a:srgbClr>
                  </a:outerShdw>
                </a:effectLst>
              </a:rPr>
              <a:t>First tell how to do problems, then</a:t>
            </a:r>
            <a:endParaRPr lang="en-CA" i="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grpId="0" nodeType="clickEffect">
                                  <p:stCondLst>
                                    <p:cond delay="0"/>
                                  </p:stCondLst>
                                  <p:childTnLst>
                                    <p:animEffect transition="out" filter="dissolv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grpId="0" nodeType="clickEffect">
                                  <p:stCondLst>
                                    <p:cond delay="0"/>
                                  </p:stCondLst>
                                  <p:childTnLst>
                                    <p:animEffect transition="out" filter="dissolv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12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 y="0"/>
            <a:ext cx="9220200" cy="1295400"/>
          </a:xfrm>
        </p:spPr>
        <p:txBody>
          <a:bodyPr/>
          <a:lstStyle/>
          <a:p>
            <a:pPr eaLnBrk="1" hangingPunct="1">
              <a:defRPr/>
            </a:pPr>
            <a:r>
              <a:rPr lang="en-US" b="1" dirty="0" smtClean="0">
                <a:solidFill>
                  <a:schemeClr val="bg1"/>
                </a:solidFill>
                <a:effectLst>
                  <a:outerShdw blurRad="38100" dist="38100" dir="2700000" algn="tl">
                    <a:srgbClr val="000000"/>
                  </a:outerShdw>
                </a:effectLst>
                <a:latin typeface="Tahoma" pitchFamily="34" charset="0"/>
              </a:rPr>
              <a:t>Create a study</a:t>
            </a:r>
          </a:p>
        </p:txBody>
      </p:sp>
      <p:sp>
        <p:nvSpPr>
          <p:cNvPr id="6" name="Rectangle 5"/>
          <p:cNvSpPr/>
          <p:nvPr/>
        </p:nvSpPr>
        <p:spPr>
          <a:xfrm>
            <a:off x="0" y="1600200"/>
            <a:ext cx="9144000" cy="4196020"/>
          </a:xfrm>
          <a:prstGeom prst="rect">
            <a:avLst/>
          </a:prstGeom>
        </p:spPr>
        <p:txBody>
          <a:bodyPr wrap="square">
            <a:spAutoFit/>
          </a:bodyPr>
          <a:lstStyle/>
          <a:p>
            <a:pPr marL="347663" indent="-347663">
              <a:spcBef>
                <a:spcPts val="800"/>
              </a:spcBef>
              <a:buFont typeface="Arial" pitchFamily="34" charset="0"/>
              <a:buChar char="•"/>
            </a:pPr>
            <a:r>
              <a:rPr lang="en-US" sz="2400" dirty="0" smtClean="0">
                <a:solidFill>
                  <a:schemeClr val="bg1"/>
                </a:solidFill>
                <a:effectLst>
                  <a:outerShdw blurRad="38100" dist="38100" dir="2700000" algn="tl">
                    <a:srgbClr val="000000"/>
                  </a:outerShdw>
                </a:effectLst>
                <a:latin typeface="Tahoma" pitchFamily="34" charset="0"/>
              </a:rPr>
              <a:t>Think about a possible study </a:t>
            </a:r>
            <a:r>
              <a:rPr lang="en-US" sz="2400" dirty="0" smtClean="0">
                <a:solidFill>
                  <a:schemeClr val="bg1"/>
                </a:solidFill>
                <a:effectLst>
                  <a:outerShdw blurRad="38100" dist="38100" dir="2700000" algn="tl">
                    <a:srgbClr val="000000"/>
                  </a:outerShdw>
                </a:effectLst>
                <a:latin typeface="Tahoma" pitchFamily="34" charset="0"/>
              </a:rPr>
              <a:t>to </a:t>
            </a:r>
            <a:r>
              <a:rPr lang="en-US" sz="2400" dirty="0" smtClean="0">
                <a:solidFill>
                  <a:schemeClr val="bg1"/>
                </a:solidFill>
                <a:effectLst>
                  <a:outerShdw blurRad="38100" dist="38100" dir="2700000" algn="tl">
                    <a:srgbClr val="000000"/>
                  </a:outerShdw>
                </a:effectLst>
                <a:latin typeface="Tahoma" pitchFamily="34" charset="0"/>
              </a:rPr>
              <a:t>incorporate PhET sims. </a:t>
            </a:r>
            <a:endParaRPr lang="en-US" sz="2400" dirty="0" smtClean="0">
              <a:solidFill>
                <a:schemeClr val="bg1"/>
              </a:solidFill>
              <a:effectLst>
                <a:outerShdw blurRad="38100" dist="38100" dir="2700000" algn="tl">
                  <a:srgbClr val="000000"/>
                </a:outerShdw>
              </a:effectLst>
              <a:latin typeface="Tahoma" pitchFamily="34" charset="0"/>
            </a:endParaRPr>
          </a:p>
          <a:p>
            <a:pPr marL="804863" lvl="1" indent="-347663">
              <a:spcBef>
                <a:spcPts val="800"/>
              </a:spcBef>
              <a:buFont typeface="Arial" pitchFamily="34" charset="0"/>
              <a:buChar char="•"/>
            </a:pPr>
            <a:r>
              <a:rPr lang="en-US" sz="2400" dirty="0" smtClean="0">
                <a:solidFill>
                  <a:schemeClr val="bg1"/>
                </a:solidFill>
                <a:effectLst>
                  <a:outerShdw blurRad="38100" dist="38100" dir="2700000" algn="tl">
                    <a:srgbClr val="000000"/>
                  </a:outerShdw>
                </a:effectLst>
                <a:latin typeface="Tahoma" pitchFamily="34" charset="0"/>
              </a:rPr>
              <a:t>Either </a:t>
            </a:r>
            <a:r>
              <a:rPr lang="en-US" sz="2400" dirty="0" smtClean="0">
                <a:solidFill>
                  <a:schemeClr val="bg1"/>
                </a:solidFill>
                <a:effectLst>
                  <a:outerShdw blurRad="38100" dist="38100" dir="2700000" algn="tl">
                    <a:srgbClr val="000000"/>
                  </a:outerShdw>
                </a:effectLst>
                <a:latin typeface="Tahoma" pitchFamily="34" charset="0"/>
              </a:rPr>
              <a:t>new sims and/or in a new way. </a:t>
            </a:r>
            <a:endParaRPr lang="en-US" sz="2400" dirty="0" smtClean="0">
              <a:solidFill>
                <a:schemeClr val="bg1"/>
              </a:solidFill>
              <a:effectLst>
                <a:outerShdw blurRad="38100" dist="38100" dir="2700000" algn="tl">
                  <a:srgbClr val="000000"/>
                </a:outerShdw>
              </a:effectLst>
              <a:latin typeface="Tahoma" pitchFamily="34" charset="0"/>
            </a:endParaRPr>
          </a:p>
          <a:p>
            <a:pPr marL="804863" lvl="1" indent="-347663">
              <a:spcBef>
                <a:spcPts val="800"/>
              </a:spcBef>
              <a:buFont typeface="Arial" pitchFamily="34" charset="0"/>
              <a:buChar char="•"/>
            </a:pPr>
            <a:endParaRPr lang="en-US" sz="800" dirty="0" smtClean="0">
              <a:solidFill>
                <a:schemeClr val="bg1"/>
              </a:solidFill>
              <a:effectLst>
                <a:outerShdw blurRad="38100" dist="38100" dir="2700000" algn="tl">
                  <a:srgbClr val="000000"/>
                </a:outerShdw>
              </a:effectLst>
              <a:latin typeface="Tahoma" pitchFamily="34" charset="0"/>
            </a:endParaRPr>
          </a:p>
          <a:p>
            <a:pPr marL="347663" indent="-347663">
              <a:spcBef>
                <a:spcPts val="800"/>
              </a:spcBef>
              <a:buFont typeface="Arial" pitchFamily="34" charset="0"/>
              <a:buChar char="•"/>
            </a:pPr>
            <a:r>
              <a:rPr lang="en-US" sz="2400" dirty="0" smtClean="0">
                <a:solidFill>
                  <a:schemeClr val="bg1"/>
                </a:solidFill>
                <a:effectLst>
                  <a:outerShdw blurRad="38100" dist="38100" dir="2700000" algn="tl">
                    <a:srgbClr val="000000"/>
                  </a:outerShdw>
                </a:effectLst>
                <a:latin typeface="Tahoma" pitchFamily="34" charset="0"/>
              </a:rPr>
              <a:t>What is your research question? </a:t>
            </a:r>
            <a:br>
              <a:rPr lang="en-US" sz="2400" dirty="0" smtClean="0">
                <a:solidFill>
                  <a:schemeClr val="bg1"/>
                </a:solidFill>
                <a:effectLst>
                  <a:outerShdw blurRad="38100" dist="38100" dir="2700000" algn="tl">
                    <a:srgbClr val="000000"/>
                  </a:outerShdw>
                </a:effectLst>
                <a:latin typeface="Tahoma" pitchFamily="34" charset="0"/>
              </a:rPr>
            </a:br>
            <a:r>
              <a:rPr lang="en-US" sz="2400" dirty="0" smtClean="0">
                <a:solidFill>
                  <a:schemeClr val="bg1"/>
                </a:solidFill>
                <a:effectLst>
                  <a:outerShdw blurRad="38100" dist="38100" dir="2700000" algn="tl">
                    <a:srgbClr val="000000"/>
                  </a:outerShdw>
                </a:effectLst>
                <a:latin typeface="Tahoma" pitchFamily="34" charset="0"/>
              </a:rPr>
              <a:t>What do you expect </a:t>
            </a:r>
            <a:r>
              <a:rPr lang="en-US" sz="2400" dirty="0" smtClean="0">
                <a:solidFill>
                  <a:schemeClr val="bg1"/>
                </a:solidFill>
                <a:effectLst>
                  <a:outerShdw blurRad="38100" dist="38100" dir="2700000" algn="tl">
                    <a:srgbClr val="000000"/>
                  </a:outerShdw>
                </a:effectLst>
                <a:latin typeface="Tahoma" pitchFamily="34" charset="0"/>
              </a:rPr>
              <a:t>the </a:t>
            </a:r>
            <a:r>
              <a:rPr lang="en-US" sz="2400" dirty="0" err="1" smtClean="0">
                <a:solidFill>
                  <a:schemeClr val="bg1"/>
                </a:solidFill>
                <a:effectLst>
                  <a:outerShdw blurRad="38100" dist="38100" dir="2700000" algn="tl">
                    <a:srgbClr val="000000"/>
                  </a:outerShdw>
                </a:effectLst>
                <a:latin typeface="Tahoma" pitchFamily="34" charset="0"/>
              </a:rPr>
              <a:t>sim</a:t>
            </a:r>
            <a:r>
              <a:rPr lang="en-US" sz="2400" dirty="0" smtClean="0">
                <a:solidFill>
                  <a:schemeClr val="bg1"/>
                </a:solidFill>
                <a:effectLst>
                  <a:outerShdw blurRad="38100" dist="38100" dir="2700000" algn="tl">
                    <a:srgbClr val="000000"/>
                  </a:outerShdw>
                </a:effectLst>
                <a:latin typeface="Tahoma" pitchFamily="34" charset="0"/>
              </a:rPr>
              <a:t> </a:t>
            </a:r>
            <a:r>
              <a:rPr lang="en-US" sz="2400" dirty="0" smtClean="0">
                <a:solidFill>
                  <a:schemeClr val="bg1"/>
                </a:solidFill>
                <a:effectLst>
                  <a:outerShdw blurRad="38100" dist="38100" dir="2700000" algn="tl">
                    <a:srgbClr val="000000"/>
                  </a:outerShdw>
                </a:effectLst>
                <a:latin typeface="Tahoma" pitchFamily="34" charset="0"/>
              </a:rPr>
              <a:t>to do for the students or for you? </a:t>
            </a:r>
          </a:p>
          <a:p>
            <a:pPr marL="347663" indent="-347663">
              <a:spcBef>
                <a:spcPts val="800"/>
              </a:spcBef>
              <a:buFont typeface="Arial" pitchFamily="34" charset="0"/>
              <a:buChar char="•"/>
            </a:pPr>
            <a:endParaRPr lang="en-US" sz="800" dirty="0" smtClean="0">
              <a:solidFill>
                <a:schemeClr val="bg1"/>
              </a:solidFill>
              <a:effectLst>
                <a:outerShdw blurRad="38100" dist="38100" dir="2700000" algn="tl">
                  <a:srgbClr val="000000"/>
                </a:outerShdw>
              </a:effectLst>
              <a:latin typeface="Tahoma" pitchFamily="34" charset="0"/>
            </a:endParaRPr>
          </a:p>
          <a:p>
            <a:pPr marL="347663" indent="-347663">
              <a:spcBef>
                <a:spcPts val="800"/>
              </a:spcBef>
              <a:buFont typeface="Arial" pitchFamily="34" charset="0"/>
              <a:buChar char="•"/>
            </a:pPr>
            <a:r>
              <a:rPr lang="en-US" sz="2400" dirty="0" smtClean="0">
                <a:solidFill>
                  <a:schemeClr val="bg1"/>
                </a:solidFill>
                <a:effectLst>
                  <a:outerShdw blurRad="38100" dist="38100" dir="2700000" algn="tl">
                    <a:srgbClr val="000000"/>
                  </a:outerShdw>
                </a:effectLst>
                <a:latin typeface="Tahoma" pitchFamily="34" charset="0"/>
              </a:rPr>
              <a:t>What </a:t>
            </a:r>
            <a:r>
              <a:rPr lang="en-US" sz="2400" dirty="0" smtClean="0">
                <a:solidFill>
                  <a:schemeClr val="bg1"/>
                </a:solidFill>
                <a:effectLst>
                  <a:outerShdw blurRad="38100" dist="38100" dir="2700000" algn="tl">
                    <a:srgbClr val="000000"/>
                  </a:outerShdw>
                </a:effectLst>
                <a:latin typeface="Tahoma" pitchFamily="34" charset="0"/>
              </a:rPr>
              <a:t>data will you collect to measure the impact? </a:t>
            </a:r>
          </a:p>
          <a:p>
            <a:pPr marL="347663" indent="-347663">
              <a:spcBef>
                <a:spcPts val="800"/>
              </a:spcBef>
              <a:buFont typeface="Arial" pitchFamily="34" charset="0"/>
              <a:buChar char="•"/>
            </a:pPr>
            <a:endParaRPr lang="en-US" dirty="0" smtClean="0">
              <a:solidFill>
                <a:schemeClr val="bg1"/>
              </a:solidFill>
              <a:effectLst>
                <a:outerShdw blurRad="38100" dist="38100" dir="2700000" algn="tl">
                  <a:srgbClr val="000000"/>
                </a:outerShdw>
              </a:effectLst>
              <a:latin typeface="Tahoma" pitchFamily="34" charset="0"/>
            </a:endParaRPr>
          </a:p>
          <a:p>
            <a:pPr marL="347663" indent="-347663" algn="ctr">
              <a:spcBef>
                <a:spcPts val="800"/>
              </a:spcBef>
            </a:pPr>
            <a:r>
              <a:rPr lang="en-US" b="1" dirty="0" smtClean="0">
                <a:solidFill>
                  <a:schemeClr val="bg1"/>
                </a:solidFill>
                <a:effectLst>
                  <a:outerShdw blurRad="38100" dist="38100" dir="2700000" algn="tl">
                    <a:srgbClr val="000000"/>
                  </a:outerShdw>
                </a:effectLst>
                <a:latin typeface="Tahoma" pitchFamily="34" charset="0"/>
              </a:rPr>
              <a:t>Collaborate if possible </a:t>
            </a:r>
            <a:r>
              <a:rPr lang="en-US" dirty="0" smtClean="0">
                <a:solidFill>
                  <a:schemeClr val="bg1"/>
                </a:solidFill>
                <a:effectLst>
                  <a:outerShdw blurRad="38100" dist="38100" dir="2700000" algn="tl">
                    <a:srgbClr val="000000"/>
                  </a:outerShdw>
                </a:effectLst>
                <a:latin typeface="Tahoma" pitchFamily="34" charset="0"/>
              </a:rPr>
              <a:t>– e.g. Each do it at your institution and then compare results.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 y="0"/>
            <a:ext cx="9220200" cy="1295400"/>
          </a:xfrm>
        </p:spPr>
        <p:txBody>
          <a:bodyPr/>
          <a:lstStyle/>
          <a:p>
            <a:pPr eaLnBrk="1" hangingPunct="1">
              <a:defRPr/>
            </a:pPr>
            <a:r>
              <a:rPr lang="en-US" b="1" dirty="0" err="1" smtClean="0">
                <a:solidFill>
                  <a:schemeClr val="bg1"/>
                </a:solidFill>
                <a:effectLst>
                  <a:outerShdw blurRad="38100" dist="38100" dir="2700000" algn="tl">
                    <a:srgbClr val="000000"/>
                  </a:outerShdw>
                </a:effectLst>
                <a:latin typeface="Tahoma" pitchFamily="34" charset="0"/>
              </a:rPr>
              <a:t>Sim</a:t>
            </a:r>
            <a:r>
              <a:rPr lang="en-US" b="1" dirty="0" smtClean="0">
                <a:solidFill>
                  <a:schemeClr val="bg1"/>
                </a:solidFill>
                <a:effectLst>
                  <a:outerShdw blurRad="38100" dist="38100" dir="2700000" algn="tl">
                    <a:srgbClr val="000000"/>
                  </a:outerShdw>
                </a:effectLst>
                <a:latin typeface="Tahoma" pitchFamily="34" charset="0"/>
              </a:rPr>
              <a:t> study ideas</a:t>
            </a:r>
          </a:p>
        </p:txBody>
      </p:sp>
      <p:sp>
        <p:nvSpPr>
          <p:cNvPr id="6" name="Rectangle 5"/>
          <p:cNvSpPr/>
          <p:nvPr/>
        </p:nvSpPr>
        <p:spPr>
          <a:xfrm>
            <a:off x="0" y="2209800"/>
            <a:ext cx="9144000" cy="2554545"/>
          </a:xfrm>
          <a:prstGeom prst="rect">
            <a:avLst/>
          </a:prstGeom>
        </p:spPr>
        <p:txBody>
          <a:bodyPr wrap="square">
            <a:spAutoFit/>
          </a:bodyPr>
          <a:lstStyle/>
          <a:p>
            <a:pPr marL="347663" indent="-347663">
              <a:spcBef>
                <a:spcPts val="800"/>
              </a:spcBef>
              <a:buFont typeface="Arial" pitchFamily="34" charset="0"/>
              <a:buChar char="•"/>
            </a:pPr>
            <a:r>
              <a:rPr lang="en-US" dirty="0" smtClean="0">
                <a:solidFill>
                  <a:schemeClr val="bg1"/>
                </a:solidFill>
                <a:effectLst>
                  <a:outerShdw blurRad="38100" dist="38100" dir="2700000" algn="tl">
                    <a:srgbClr val="000000"/>
                  </a:outerShdw>
                </a:effectLst>
                <a:latin typeface="Tahoma" pitchFamily="34" charset="0"/>
              </a:rPr>
              <a:t>What is the research question? </a:t>
            </a:r>
            <a:br>
              <a:rPr lang="en-US" dirty="0" smtClean="0">
                <a:solidFill>
                  <a:schemeClr val="bg1"/>
                </a:solidFill>
                <a:effectLst>
                  <a:outerShdw blurRad="38100" dist="38100" dir="2700000" algn="tl">
                    <a:srgbClr val="000000"/>
                  </a:outerShdw>
                </a:effectLst>
                <a:latin typeface="Tahoma" pitchFamily="34" charset="0"/>
              </a:rPr>
            </a:br>
            <a:r>
              <a:rPr lang="en-US" dirty="0" smtClean="0">
                <a:solidFill>
                  <a:schemeClr val="bg1"/>
                </a:solidFill>
                <a:effectLst>
                  <a:outerShdw blurRad="38100" dist="38100" dir="2700000" algn="tl">
                    <a:srgbClr val="000000"/>
                  </a:outerShdw>
                </a:effectLst>
                <a:latin typeface="Tahoma" pitchFamily="34" charset="0"/>
              </a:rPr>
              <a:t>What will it </a:t>
            </a:r>
            <a:r>
              <a:rPr lang="en-US" dirty="0" smtClean="0">
                <a:solidFill>
                  <a:schemeClr val="bg1"/>
                </a:solidFill>
                <a:effectLst>
                  <a:outerShdw blurRad="38100" dist="38100" dir="2700000" algn="tl">
                    <a:srgbClr val="000000"/>
                  </a:outerShdw>
                </a:effectLst>
                <a:latin typeface="Tahoma" pitchFamily="34" charset="0"/>
              </a:rPr>
              <a:t>accomplish</a:t>
            </a:r>
            <a:r>
              <a:rPr lang="en-US" dirty="0" smtClean="0">
                <a:solidFill>
                  <a:schemeClr val="bg1"/>
                </a:solidFill>
                <a:effectLst>
                  <a:outerShdw blurRad="38100" dist="38100" dir="2700000" algn="tl">
                    <a:srgbClr val="000000"/>
                  </a:outerShdw>
                </a:effectLst>
                <a:latin typeface="Tahoma" pitchFamily="34" charset="0"/>
              </a:rPr>
              <a:t>? </a:t>
            </a:r>
            <a:endParaRPr lang="en-US" dirty="0" smtClean="0">
              <a:solidFill>
                <a:schemeClr val="bg1"/>
              </a:solidFill>
              <a:effectLst>
                <a:outerShdw blurRad="38100" dist="38100" dir="2700000" algn="tl">
                  <a:srgbClr val="000000"/>
                </a:outerShdw>
              </a:effectLst>
              <a:latin typeface="Tahoma" pitchFamily="34" charset="0"/>
            </a:endParaRPr>
          </a:p>
          <a:p>
            <a:pPr marL="347663" indent="-347663">
              <a:spcBef>
                <a:spcPts val="800"/>
              </a:spcBef>
              <a:buFont typeface="Arial" pitchFamily="34" charset="0"/>
              <a:buChar char="•"/>
            </a:pPr>
            <a:endParaRPr lang="en-US" dirty="0" smtClean="0">
              <a:solidFill>
                <a:schemeClr val="bg1"/>
              </a:solidFill>
              <a:effectLst>
                <a:outerShdw blurRad="38100" dist="38100" dir="2700000" algn="tl">
                  <a:srgbClr val="000000"/>
                </a:outerShdw>
              </a:effectLst>
              <a:latin typeface="Tahoma" pitchFamily="34" charset="0"/>
            </a:endParaRPr>
          </a:p>
          <a:p>
            <a:pPr marL="347663" indent="-347663">
              <a:spcBef>
                <a:spcPts val="800"/>
              </a:spcBef>
              <a:buFont typeface="Arial" pitchFamily="34" charset="0"/>
              <a:buChar char="•"/>
            </a:pPr>
            <a:r>
              <a:rPr lang="en-US" dirty="0" smtClean="0">
                <a:solidFill>
                  <a:schemeClr val="bg1"/>
                </a:solidFill>
                <a:effectLst>
                  <a:outerShdw blurRad="38100" dist="38100" dir="2700000" algn="tl">
                    <a:srgbClr val="000000"/>
                  </a:outerShdw>
                </a:effectLst>
                <a:latin typeface="Tahoma" pitchFamily="34" charset="0"/>
              </a:rPr>
              <a:t>What is the </a:t>
            </a:r>
            <a:r>
              <a:rPr lang="en-US" dirty="0" smtClean="0">
                <a:solidFill>
                  <a:schemeClr val="bg1"/>
                </a:solidFill>
                <a:effectLst>
                  <a:outerShdw blurRad="38100" dist="38100" dir="2700000" algn="tl">
                    <a:srgbClr val="000000"/>
                  </a:outerShdw>
                </a:effectLst>
                <a:latin typeface="Tahoma" pitchFamily="34" charset="0"/>
              </a:rPr>
              <a:t>evidence</a:t>
            </a:r>
            <a:r>
              <a:rPr lang="en-US" dirty="0" smtClean="0">
                <a:solidFill>
                  <a:schemeClr val="bg1"/>
                </a:solidFill>
                <a:effectLst>
                  <a:outerShdw blurRad="38100" dist="38100" dir="2700000" algn="tl">
                    <a:srgbClr val="000000"/>
                  </a:outerShdw>
                </a:effectLst>
                <a:latin typeface="Tahoma" pitchFamily="34" charset="0"/>
              </a:rPr>
              <a:t>? </a:t>
            </a:r>
            <a:endParaRPr lang="en-US" dirty="0" smtClean="0">
              <a:solidFill>
                <a:schemeClr val="bg1"/>
              </a:solidFill>
              <a:effectLst>
                <a:outerShdw blurRad="38100" dist="38100" dir="2700000" algn="tl">
                  <a:srgbClr val="000000"/>
                </a:outerShdw>
              </a:effectLst>
              <a:latin typeface="Tahoma" pitchFamily="34" charset="0"/>
            </a:endParaRPr>
          </a:p>
          <a:p>
            <a:pPr marL="347663" indent="-347663">
              <a:spcBef>
                <a:spcPts val="800"/>
              </a:spcBef>
              <a:buFont typeface="Arial" pitchFamily="34" charset="0"/>
              <a:buChar char="•"/>
            </a:pPr>
            <a:endParaRPr lang="en-US" dirty="0" smtClean="0">
              <a:solidFill>
                <a:schemeClr val="bg1"/>
              </a:solidFill>
              <a:effectLst>
                <a:outerShdw blurRad="38100" dist="38100" dir="2700000" algn="tl">
                  <a:srgbClr val="000000"/>
                </a:outerShdw>
              </a:effectLst>
              <a:latin typeface="Tahoma" pitchFamily="34" charset="0"/>
            </a:endParaRPr>
          </a:p>
        </p:txBody>
      </p:sp>
      <p:sp>
        <p:nvSpPr>
          <p:cNvPr id="4" name="TextBox 3"/>
          <p:cNvSpPr txBox="1"/>
          <p:nvPr/>
        </p:nvSpPr>
        <p:spPr>
          <a:xfrm>
            <a:off x="0" y="6334780"/>
            <a:ext cx="801823" cy="523220"/>
          </a:xfrm>
          <a:prstGeom prst="rect">
            <a:avLst/>
          </a:prstGeom>
          <a:noFill/>
        </p:spPr>
        <p:txBody>
          <a:bodyPr wrap="none" rtlCol="0">
            <a:spAutoFit/>
          </a:bodyPr>
          <a:lstStyle/>
          <a:p>
            <a:r>
              <a:rPr lang="en-US" dirty="0" smtClean="0"/>
              <a:t>WG</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28600"/>
            <a:ext cx="8229600" cy="762000"/>
          </a:xfrm>
        </p:spPr>
        <p:txBody>
          <a:bodyPr/>
          <a:lstStyle/>
          <a:p>
            <a:pPr eaLnBrk="1" hangingPunct="1">
              <a:defRPr/>
            </a:pPr>
            <a:r>
              <a:rPr lang="en-US" sz="3600" b="1" dirty="0" smtClean="0">
                <a:solidFill>
                  <a:schemeClr val="bg1"/>
                </a:solidFill>
                <a:effectLst>
                  <a:outerShdw blurRad="38100" dist="38100" dir="2700000" algn="tl">
                    <a:srgbClr val="000000"/>
                  </a:outerShdw>
                </a:effectLst>
              </a:rPr>
              <a:t>Gently Guided (GG)</a:t>
            </a:r>
          </a:p>
        </p:txBody>
      </p:sp>
      <p:sp>
        <p:nvSpPr>
          <p:cNvPr id="57347" name="Rectangle 3"/>
          <p:cNvSpPr>
            <a:spLocks noGrp="1" noChangeArrowheads="1"/>
          </p:cNvSpPr>
          <p:nvPr>
            <p:ph type="body" idx="1"/>
          </p:nvPr>
        </p:nvSpPr>
        <p:spPr>
          <a:xfrm>
            <a:off x="-76200" y="1143000"/>
            <a:ext cx="8991600" cy="2438400"/>
          </a:xfrm>
        </p:spPr>
        <p:txBody>
          <a:bodyPr/>
          <a:lstStyle/>
          <a:p>
            <a:pPr marL="609600" indent="-609600" eaLnBrk="1" hangingPunct="1">
              <a:buFontTx/>
              <a:buNone/>
              <a:defRPr/>
            </a:pPr>
            <a:endParaRPr lang="en-US" sz="800" b="1" dirty="0" smtClean="0">
              <a:solidFill>
                <a:srgbClr val="FFFF00"/>
              </a:solidFill>
              <a:latin typeface="Comic Sans MS" pitchFamily="66" charset="0"/>
            </a:endParaRPr>
          </a:p>
          <a:p>
            <a:pPr marL="609600" indent="-609600" eaLnBrk="1" hangingPunct="1">
              <a:defRPr/>
            </a:pPr>
            <a:r>
              <a:rPr lang="en-US" sz="2400" b="1" dirty="0" smtClean="0">
                <a:solidFill>
                  <a:schemeClr val="bg1"/>
                </a:solidFill>
                <a:effectLst>
                  <a:outerShdw blurRad="38100" dist="38100" dir="2700000" algn="tl">
                    <a:srgbClr val="000000">
                      <a:alpha val="43137"/>
                    </a:srgbClr>
                  </a:outerShdw>
                </a:effectLst>
              </a:rPr>
              <a:t>Archie Paulson crafted the activity through a series of a eight interviews using the simulation. </a:t>
            </a:r>
          </a:p>
          <a:p>
            <a:pPr marL="609600" indent="-609600" eaLnBrk="1" hangingPunct="1">
              <a:defRPr/>
            </a:pPr>
            <a:endParaRPr lang="en-US" sz="800" b="1" dirty="0" smtClean="0">
              <a:solidFill>
                <a:schemeClr val="bg1"/>
              </a:solidFill>
              <a:effectLst>
                <a:outerShdw blurRad="38100" dist="38100" dir="2700000" algn="tl">
                  <a:srgbClr val="000000">
                    <a:alpha val="43137"/>
                  </a:srgbClr>
                </a:outerShdw>
              </a:effectLst>
            </a:endParaRPr>
          </a:p>
          <a:p>
            <a:pPr marL="609600" indent="-609600" eaLnBrk="1" hangingPunct="1">
              <a:defRPr/>
            </a:pPr>
            <a:r>
              <a:rPr lang="en-US" sz="2400" b="1" dirty="0" smtClean="0">
                <a:solidFill>
                  <a:schemeClr val="bg1"/>
                </a:solidFill>
                <a:effectLst>
                  <a:outerShdw blurRad="38100" dist="38100" dir="2700000" algn="tl">
                    <a:srgbClr val="000000">
                      <a:alpha val="43137"/>
                    </a:srgbClr>
                  </a:outerShdw>
                </a:effectLst>
              </a:rPr>
              <a:t>The goal was to help the students play with all objects necessary to learn about Faraday’s Law.</a:t>
            </a:r>
          </a:p>
          <a:p>
            <a:pPr marL="609600" indent="-609600" eaLnBrk="1" hangingPunct="1">
              <a:buFontTx/>
              <a:buNone/>
              <a:defRPr/>
            </a:pPr>
            <a:endParaRPr lang="en-US" sz="800" b="1" dirty="0" smtClean="0">
              <a:solidFill>
                <a:schemeClr val="bg1"/>
              </a:solidFill>
              <a:effectLst>
                <a:outerShdw blurRad="38100" dist="38100" dir="2700000" algn="tl">
                  <a:srgbClr val="000000"/>
                </a:outerShdw>
              </a:effectLst>
              <a:latin typeface="Comic Sans MS" pitchFamily="66" charset="0"/>
            </a:endParaRPr>
          </a:p>
        </p:txBody>
      </p:sp>
      <p:pic>
        <p:nvPicPr>
          <p:cNvPr id="24580" name="Picture 4" descr="Sim preview image">
            <a:hlinkClick r:id="rId2"/>
          </p:cNvPr>
          <p:cNvPicPr>
            <a:picLocks noChangeAspect="1" noChangeArrowheads="1"/>
          </p:cNvPicPr>
          <p:nvPr/>
        </p:nvPicPr>
        <p:blipFill>
          <a:blip r:embed="rId3"/>
          <a:srcRect/>
          <a:stretch>
            <a:fillRect/>
          </a:stretch>
        </p:blipFill>
        <p:spPr bwMode="auto">
          <a:xfrm>
            <a:off x="2514600" y="3505200"/>
            <a:ext cx="40640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chemeClr val="bg1"/>
                </a:solidFill>
                <a:effectLst>
                  <a:outerShdw blurRad="38100" dist="38100" dir="2700000" algn="tl">
                    <a:srgbClr val="000000">
                      <a:alpha val="43137"/>
                    </a:srgbClr>
                  </a:outerShdw>
                </a:effectLst>
              </a:rPr>
              <a:t>Research says….</a:t>
            </a:r>
          </a:p>
        </p:txBody>
      </p:sp>
      <p:sp>
        <p:nvSpPr>
          <p:cNvPr id="3" name="Content Placeholder 2"/>
          <p:cNvSpPr>
            <a:spLocks noGrp="1"/>
          </p:cNvSpPr>
          <p:nvPr>
            <p:ph idx="1"/>
          </p:nvPr>
        </p:nvSpPr>
        <p:spPr>
          <a:xfrm>
            <a:off x="457200" y="1371600"/>
            <a:ext cx="8229600" cy="4525963"/>
          </a:xfrm>
        </p:spPr>
        <p:txBody>
          <a:bodyPr/>
          <a:lstStyle/>
          <a:p>
            <a:pPr eaLnBrk="1" hangingPunct="1">
              <a:defRPr/>
            </a:pPr>
            <a:r>
              <a:rPr lang="en-US" sz="2400" b="1" dirty="0" smtClean="0">
                <a:solidFill>
                  <a:schemeClr val="bg1"/>
                </a:solidFill>
                <a:effectLst>
                  <a:outerShdw blurRad="38100" dist="38100" dir="2700000" algn="tl">
                    <a:srgbClr val="000000">
                      <a:alpha val="43137"/>
                    </a:srgbClr>
                  </a:outerShdw>
                </a:effectLst>
              </a:rPr>
              <a:t>Found that students do not engage in their homework or laboratories as a scientist would.  </a:t>
            </a:r>
          </a:p>
          <a:p>
            <a:pPr lvl="1" eaLnBrk="1" hangingPunct="1">
              <a:defRPr/>
            </a:pPr>
            <a:r>
              <a:rPr lang="en-US" sz="2400" dirty="0" smtClean="0">
                <a:solidFill>
                  <a:schemeClr val="bg1"/>
                </a:solidFill>
                <a:effectLst>
                  <a:outerShdw blurRad="38100" dist="38100" dir="2700000" algn="tl">
                    <a:srgbClr val="000000">
                      <a:alpha val="43137"/>
                    </a:srgbClr>
                  </a:outerShdw>
                </a:effectLst>
              </a:rPr>
              <a:t>Do not investigate, explore, ask questions, make connections, and deduce the rules. </a:t>
            </a:r>
          </a:p>
          <a:p>
            <a:pPr lvl="1" eaLnBrk="1" hangingPunct="1">
              <a:defRPr/>
            </a:pPr>
            <a:r>
              <a:rPr lang="en-US" sz="2400" dirty="0" smtClean="0">
                <a:solidFill>
                  <a:schemeClr val="bg1"/>
                </a:solidFill>
                <a:effectLst>
                  <a:outerShdw blurRad="38100" dist="38100" dir="2700000" algn="tl">
                    <a:srgbClr val="000000">
                      <a:alpha val="43137"/>
                    </a:srgbClr>
                  </a:outerShdw>
                </a:effectLst>
              </a:rPr>
              <a:t>Instead they just answer what has been asked</a:t>
            </a:r>
          </a:p>
          <a:p>
            <a:pPr lvl="1" eaLnBrk="1" hangingPunct="1">
              <a:defRPr/>
            </a:pPr>
            <a:r>
              <a:rPr lang="en-US" sz="2400" dirty="0" smtClean="0">
                <a:solidFill>
                  <a:schemeClr val="bg1"/>
                </a:solidFill>
                <a:effectLst>
                  <a:outerShdw blurRad="38100" dist="38100" dir="2700000" algn="tl">
                    <a:srgbClr val="000000">
                      <a:alpha val="43137"/>
                    </a:srgbClr>
                  </a:outerShdw>
                </a:effectLst>
              </a:rPr>
              <a:t>Transfer and retain little. </a:t>
            </a:r>
          </a:p>
          <a:p>
            <a:pPr lvl="1" eaLnBrk="1" hangingPunct="1">
              <a:buFontTx/>
              <a:buNone/>
              <a:defRPr/>
            </a:pPr>
            <a:endParaRPr lang="en-US" sz="2400" dirty="0" smtClean="0">
              <a:solidFill>
                <a:schemeClr val="bg1"/>
              </a:solidFill>
              <a:effectLst>
                <a:outerShdw blurRad="38100" dist="38100" dir="2700000" algn="tl">
                  <a:srgbClr val="000000">
                    <a:alpha val="43137"/>
                  </a:srgbClr>
                </a:outerShdw>
              </a:effectLst>
            </a:endParaRPr>
          </a:p>
          <a:p>
            <a:pPr eaLnBrk="1" hangingPunct="1">
              <a:defRPr/>
            </a:pPr>
            <a:r>
              <a:rPr lang="en-US" sz="2400" b="1" dirty="0" smtClean="0">
                <a:solidFill>
                  <a:schemeClr val="bg1"/>
                </a:solidFill>
                <a:effectLst>
                  <a:outerShdw blurRad="38100" dist="38100" dir="2700000" algn="tl">
                    <a:srgbClr val="000000">
                      <a:alpha val="43137"/>
                    </a:srgbClr>
                  </a:outerShdw>
                </a:effectLst>
              </a:rPr>
              <a:t>Why?</a:t>
            </a:r>
          </a:p>
          <a:p>
            <a:pPr lvl="1" eaLnBrk="1" hangingPunct="1">
              <a:defRPr/>
            </a:pPr>
            <a:r>
              <a:rPr lang="en-US" b="1" dirty="0" smtClean="0">
                <a:solidFill>
                  <a:schemeClr val="bg1"/>
                </a:solidFill>
                <a:effectLst>
                  <a:outerShdw blurRad="38100" dist="38100" dir="2700000" algn="tl">
                    <a:srgbClr val="000000">
                      <a:alpha val="43137"/>
                    </a:srgbClr>
                  </a:outerShdw>
                </a:effectLst>
                <a:latin typeface="Bradley Hand ITC" pitchFamily="66" charset="0"/>
              </a:rPr>
              <a:t>Students don’t know how to be a scientist?</a:t>
            </a:r>
          </a:p>
          <a:p>
            <a:pPr lvl="1" eaLnBrk="1" hangingPunct="1">
              <a:defRPr/>
            </a:pPr>
            <a:r>
              <a:rPr lang="en-US" b="1" dirty="0" smtClean="0">
                <a:solidFill>
                  <a:schemeClr val="bg1"/>
                </a:solidFill>
                <a:effectLst>
                  <a:outerShdw blurRad="38100" dist="38100" dir="2700000" algn="tl">
                    <a:srgbClr val="000000">
                      <a:alpha val="43137"/>
                    </a:srgbClr>
                  </a:outerShdw>
                </a:effectLst>
                <a:latin typeface="Bradley Hand ITC" pitchFamily="66" charset="0"/>
              </a:rPr>
              <a:t>Students don’t care? In a hurry.</a:t>
            </a:r>
          </a:p>
          <a:p>
            <a:pPr lvl="1" eaLnBrk="1" hangingPunct="1">
              <a:defRPr/>
            </a:pPr>
            <a:r>
              <a:rPr lang="en-US" b="1" dirty="0" smtClean="0">
                <a:solidFill>
                  <a:schemeClr val="bg1"/>
                </a:solidFill>
                <a:effectLst>
                  <a:outerShdw blurRad="38100" dist="38100" dir="2700000" algn="tl">
                    <a:srgbClr val="000000">
                      <a:alpha val="43137"/>
                    </a:srgbClr>
                  </a:outerShdw>
                </a:effectLst>
                <a:latin typeface="Bradley Hand ITC" pitchFamily="66" charset="0"/>
              </a:rPr>
              <a:t>Underprepared?</a:t>
            </a:r>
            <a:endParaRPr lang="en-US" sz="2400" dirty="0" smtClean="0">
              <a:solidFill>
                <a:schemeClr val="bg1"/>
              </a:solidFill>
              <a:effectLst>
                <a:outerShdw blurRad="38100" dist="38100" dir="2700000" algn="tl">
                  <a:srgbClr val="000000">
                    <a:alpha val="43137"/>
                  </a:srgbClr>
                </a:outerShdw>
              </a:effectLst>
            </a:endParaRPr>
          </a:p>
          <a:p>
            <a:pPr lvl="1" eaLnBrk="1" hangingPunct="1">
              <a:defRPr/>
            </a:pPr>
            <a:endParaRPr lang="en-US" sz="2000" dirty="0" smtClean="0">
              <a:solidFill>
                <a:schemeClr val="bg1"/>
              </a:solidFill>
              <a:effectLst>
                <a:outerShdw blurRad="38100" dist="38100" dir="2700000" algn="tl">
                  <a:srgbClr val="000000">
                    <a:alpha val="43137"/>
                  </a:srgbClr>
                </a:outerShdw>
              </a:effectLst>
            </a:endParaRPr>
          </a:p>
          <a:p>
            <a:pPr lvl="1" eaLnBrk="1" hangingPunct="1">
              <a:defRPr/>
            </a:pPr>
            <a:endParaRPr lang="en-US" sz="2000"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1295400"/>
            <a:ext cx="8229600" cy="4525963"/>
          </a:xfrm>
        </p:spPr>
        <p:txBody>
          <a:bodyPr/>
          <a:lstStyle/>
          <a:p>
            <a:pPr eaLnBrk="1" hangingPunct="1">
              <a:defRPr/>
            </a:pPr>
            <a:r>
              <a:rPr lang="en-US" sz="2400" b="1" dirty="0" smtClean="0">
                <a:solidFill>
                  <a:schemeClr val="bg1"/>
                </a:solidFill>
                <a:effectLst>
                  <a:outerShdw blurRad="38100" dist="38100" dir="2700000" algn="tl">
                    <a:srgbClr val="000000">
                      <a:alpha val="43137"/>
                    </a:srgbClr>
                  </a:outerShdw>
                </a:effectLst>
              </a:rPr>
              <a:t>Many suggested pure discovery as an alternative. </a:t>
            </a:r>
          </a:p>
          <a:p>
            <a:pPr lvl="1" eaLnBrk="1" hangingPunct="1">
              <a:defRPr/>
            </a:pPr>
            <a:endParaRPr lang="en-US" sz="800" dirty="0" smtClean="0">
              <a:solidFill>
                <a:schemeClr val="bg1"/>
              </a:solidFill>
              <a:effectLst>
                <a:outerShdw blurRad="38100" dist="38100" dir="2700000" algn="tl">
                  <a:srgbClr val="000000">
                    <a:alpha val="43137"/>
                  </a:srgbClr>
                </a:outerShdw>
              </a:effectLst>
            </a:endParaRPr>
          </a:p>
          <a:p>
            <a:pPr lvl="1" eaLnBrk="1" hangingPunct="1">
              <a:defRPr/>
            </a:pPr>
            <a:r>
              <a:rPr lang="en-US" sz="2400" dirty="0" smtClean="0">
                <a:solidFill>
                  <a:schemeClr val="bg1"/>
                </a:solidFill>
                <a:effectLst>
                  <a:outerShdw blurRad="38100" dist="38100" dir="2700000" algn="tl">
                    <a:srgbClr val="000000">
                      <a:alpha val="43137"/>
                    </a:srgbClr>
                  </a:outerShdw>
                </a:effectLst>
              </a:rPr>
              <a:t>Here is a compass, magnet, battery, light bulb and wire. Play with them and figure out how to make the light bulb light and if and how the magnet can affect the light bulb. </a:t>
            </a:r>
            <a:r>
              <a:rPr lang="en-US" sz="2400" dirty="0" smtClean="0">
                <a:solidFill>
                  <a:srgbClr val="800000"/>
                </a:solidFill>
                <a:effectLst>
                  <a:outerShdw blurRad="38100" dist="38100" dir="2700000" algn="tl">
                    <a:srgbClr val="000000">
                      <a:alpha val="43137"/>
                    </a:srgbClr>
                  </a:outerShdw>
                </a:effectLst>
              </a:rPr>
              <a:t> </a:t>
            </a:r>
          </a:p>
          <a:p>
            <a:pPr lvl="1" eaLnBrk="1" hangingPunct="1">
              <a:defRPr/>
            </a:pPr>
            <a:endParaRPr lang="en-US" sz="2400" dirty="0" smtClean="0">
              <a:solidFill>
                <a:schemeClr val="bg1"/>
              </a:solidFill>
            </a:endParaRPr>
          </a:p>
          <a:p>
            <a:pPr lvl="1" eaLnBrk="1" hangingPunct="1">
              <a:defRPr/>
            </a:pPr>
            <a:endParaRPr lang="en-US" sz="2400" dirty="0" smtClean="0">
              <a:solidFill>
                <a:schemeClr val="bg1"/>
              </a:solidFill>
            </a:endParaRPr>
          </a:p>
          <a:p>
            <a:pPr lvl="1" eaLnBrk="1" hangingPunct="1">
              <a:defRPr/>
            </a:pPr>
            <a:endParaRPr lang="en-US" sz="2400" dirty="0" smtClean="0">
              <a:solidFill>
                <a:schemeClr val="bg1"/>
              </a:solidFill>
            </a:endParaRPr>
          </a:p>
          <a:p>
            <a:pPr lvl="1" eaLnBrk="1" hangingPunct="1">
              <a:defRPr/>
            </a:pPr>
            <a:r>
              <a:rPr lang="en-US" sz="2400" dirty="0" smtClean="0">
                <a:solidFill>
                  <a:schemeClr val="bg1"/>
                </a:solidFill>
                <a:effectLst>
                  <a:outerShdw blurRad="38100" dist="38100" dir="2700000" algn="tl">
                    <a:srgbClr val="000000">
                      <a:alpha val="43137"/>
                    </a:srgbClr>
                  </a:outerShdw>
                </a:effectLst>
              </a:rPr>
              <a:t>Give grade school students paper, paper clips and a sink full of water. Build a boat that can hold the most paper clips.  </a:t>
            </a:r>
          </a:p>
        </p:txBody>
      </p:sp>
      <p:sp>
        <p:nvSpPr>
          <p:cNvPr id="4" name="Title 1"/>
          <p:cNvSpPr txBox="1">
            <a:spLocks/>
          </p:cNvSpPr>
          <p:nvPr/>
        </p:nvSpPr>
        <p:spPr bwMode="auto">
          <a:xfrm>
            <a:off x="457200" y="152400"/>
            <a:ext cx="8229600" cy="1143000"/>
          </a:xfrm>
          <a:prstGeom prst="rect">
            <a:avLst/>
          </a:prstGeom>
          <a:noFill/>
          <a:ln w="9525">
            <a:noFill/>
            <a:miter lim="800000"/>
            <a:headEnd/>
            <a:tailEnd/>
          </a:ln>
          <a:effectLst/>
        </p:spPr>
        <p:txBody>
          <a:bodyPr anchor="ctr"/>
          <a:lstStyle/>
          <a:p>
            <a:pPr algn="ctr">
              <a:defRPr/>
            </a:pPr>
            <a:r>
              <a:rPr lang="en-US" sz="4400" b="1" kern="0" dirty="0">
                <a:solidFill>
                  <a:srgbClr val="FFC000"/>
                </a:solidFill>
                <a:effectLst>
                  <a:outerShdw blurRad="38100" dist="38100" dir="2700000" algn="tl">
                    <a:srgbClr val="000000">
                      <a:alpha val="43137"/>
                    </a:srgbClr>
                  </a:outerShdw>
                </a:effectLst>
                <a:latin typeface="Tahoma" pitchFamily="34" charset="0"/>
                <a:ea typeface="+mj-ea"/>
                <a:cs typeface="Tahoma" pitchFamily="34" charset="0"/>
              </a:rPr>
              <a:t>Pure Discovery</a:t>
            </a:r>
          </a:p>
        </p:txBody>
      </p:sp>
      <p:grpSp>
        <p:nvGrpSpPr>
          <p:cNvPr id="2" name="Group 10"/>
          <p:cNvGrpSpPr>
            <a:grpSpLocks/>
          </p:cNvGrpSpPr>
          <p:nvPr/>
        </p:nvGrpSpPr>
        <p:grpSpPr bwMode="auto">
          <a:xfrm>
            <a:off x="1371600" y="3200400"/>
            <a:ext cx="6146800" cy="1371600"/>
            <a:chOff x="1371600" y="3200400"/>
            <a:chExt cx="6146800" cy="1371600"/>
          </a:xfrm>
        </p:grpSpPr>
        <p:pic>
          <p:nvPicPr>
            <p:cNvPr id="8198" name="Picture 4" descr="C:\Documents and Settings\Wendy Adams\My Documents\My Pictures\Microsoft Clip Organizer\j0435236.png"/>
            <p:cNvPicPr>
              <a:picLocks noChangeAspect="1" noChangeArrowheads="1"/>
            </p:cNvPicPr>
            <p:nvPr/>
          </p:nvPicPr>
          <p:blipFill>
            <a:blip r:embed="rId2"/>
            <a:srcRect/>
            <a:stretch>
              <a:fillRect/>
            </a:stretch>
          </p:blipFill>
          <p:spPr bwMode="auto">
            <a:xfrm>
              <a:off x="5334000" y="3657600"/>
              <a:ext cx="695795" cy="856930"/>
            </a:xfrm>
            <a:prstGeom prst="rect">
              <a:avLst/>
            </a:prstGeom>
            <a:noFill/>
            <a:ln w="9525">
              <a:noFill/>
              <a:miter lim="800000"/>
              <a:headEnd/>
              <a:tailEnd/>
            </a:ln>
          </p:spPr>
        </p:pic>
        <p:pic>
          <p:nvPicPr>
            <p:cNvPr id="8199" name="Picture 5" descr="C:\Documents and Settings\Wendy Adams\My Documents\My Pictures\Microsoft Clip Organizer\j0436919.png"/>
            <p:cNvPicPr>
              <a:picLocks noChangeAspect="1" noChangeArrowheads="1"/>
            </p:cNvPicPr>
            <p:nvPr/>
          </p:nvPicPr>
          <p:blipFill>
            <a:blip r:embed="rId3"/>
            <a:srcRect/>
            <a:stretch>
              <a:fillRect/>
            </a:stretch>
          </p:blipFill>
          <p:spPr bwMode="auto">
            <a:xfrm>
              <a:off x="3048000" y="3581400"/>
              <a:ext cx="990600" cy="990600"/>
            </a:xfrm>
            <a:prstGeom prst="rect">
              <a:avLst/>
            </a:prstGeom>
            <a:noFill/>
            <a:ln w="9525">
              <a:noFill/>
              <a:miter lim="800000"/>
              <a:headEnd/>
              <a:tailEnd/>
            </a:ln>
          </p:spPr>
        </p:pic>
        <p:pic>
          <p:nvPicPr>
            <p:cNvPr id="8200" name="Picture 6" descr="C:\Documents and Settings\Wendy Adams\My Documents\My Pictures\Microsoft Clip Organizer\j0432643.png"/>
            <p:cNvPicPr>
              <a:picLocks noChangeAspect="1" noChangeArrowheads="1"/>
            </p:cNvPicPr>
            <p:nvPr/>
          </p:nvPicPr>
          <p:blipFill>
            <a:blip r:embed="rId4"/>
            <a:srcRect/>
            <a:stretch>
              <a:fillRect/>
            </a:stretch>
          </p:blipFill>
          <p:spPr bwMode="auto">
            <a:xfrm>
              <a:off x="4419600" y="3276600"/>
              <a:ext cx="750887" cy="750887"/>
            </a:xfrm>
            <a:prstGeom prst="rect">
              <a:avLst/>
            </a:prstGeom>
            <a:noFill/>
            <a:ln w="9525">
              <a:noFill/>
              <a:miter lim="800000"/>
              <a:headEnd/>
              <a:tailEnd/>
            </a:ln>
          </p:spPr>
        </p:pic>
        <p:pic>
          <p:nvPicPr>
            <p:cNvPr id="8201" name="Picture 7" descr="C:\Documents and Settings\Wendy Adams\My Documents\My Pictures\Microsoft Clip Organizer\j0431544.png"/>
            <p:cNvPicPr>
              <a:picLocks noChangeAspect="1" noChangeArrowheads="1"/>
            </p:cNvPicPr>
            <p:nvPr/>
          </p:nvPicPr>
          <p:blipFill>
            <a:blip r:embed="rId5"/>
            <a:srcRect/>
            <a:stretch>
              <a:fillRect/>
            </a:stretch>
          </p:blipFill>
          <p:spPr bwMode="auto">
            <a:xfrm>
              <a:off x="1371600" y="3657600"/>
              <a:ext cx="1073493" cy="882650"/>
            </a:xfrm>
            <a:prstGeom prst="rect">
              <a:avLst/>
            </a:prstGeom>
            <a:noFill/>
            <a:ln w="9525">
              <a:noFill/>
              <a:miter lim="800000"/>
              <a:headEnd/>
              <a:tailEnd/>
            </a:ln>
          </p:spPr>
        </p:pic>
        <p:pic>
          <p:nvPicPr>
            <p:cNvPr id="8202" name="Picture 8" descr="C:\Documents and Settings\Wendy Adams\My Documents\My Pictures\Microsoft Clip Organizer\j0316427.jpg"/>
            <p:cNvPicPr>
              <a:picLocks noChangeAspect="1" noChangeArrowheads="1"/>
            </p:cNvPicPr>
            <p:nvPr/>
          </p:nvPicPr>
          <p:blipFill>
            <a:blip r:embed="rId6"/>
            <a:srcRect l="13640" r="27255"/>
            <a:stretch>
              <a:fillRect/>
            </a:stretch>
          </p:blipFill>
          <p:spPr bwMode="auto">
            <a:xfrm>
              <a:off x="6705600" y="3200400"/>
              <a:ext cx="812800" cy="914400"/>
            </a:xfrm>
            <a:prstGeom prst="rect">
              <a:avLst/>
            </a:prstGeom>
            <a:noFill/>
            <a:ln w="9525">
              <a:noFill/>
              <a:miter lim="800000"/>
              <a:headEnd/>
              <a:tailEnd/>
            </a:ln>
          </p:spPr>
        </p:pic>
      </p:grpSp>
      <p:pic>
        <p:nvPicPr>
          <p:cNvPr id="7177" name="Picture 9" descr="C:\Documents and Settings\Wendy Adams\My Documents\My Pictures\Microsoft Clip Organizer\j0198482.wmf"/>
          <p:cNvPicPr>
            <a:picLocks noChangeAspect="1" noChangeArrowheads="1"/>
          </p:cNvPicPr>
          <p:nvPr/>
        </p:nvPicPr>
        <p:blipFill>
          <a:blip r:embed="rId7"/>
          <a:srcRect l="34718" t="67532" r="18710"/>
          <a:stretch>
            <a:fillRect/>
          </a:stretch>
        </p:blipFill>
        <p:spPr bwMode="auto">
          <a:xfrm>
            <a:off x="4419600" y="5715000"/>
            <a:ext cx="1295400" cy="915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0">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chemeClr val="bg1"/>
                </a:solidFill>
                <a:effectLst>
                  <a:outerShdw blurRad="38100" dist="38100" dir="2700000" algn="tl">
                    <a:srgbClr val="000000">
                      <a:alpha val="43137"/>
                    </a:srgbClr>
                  </a:outerShdw>
                </a:effectLst>
              </a:rPr>
              <a:t>Research Says…</a:t>
            </a:r>
          </a:p>
        </p:txBody>
      </p:sp>
      <p:sp>
        <p:nvSpPr>
          <p:cNvPr id="8195" name="Content Placeholder 2"/>
          <p:cNvSpPr>
            <a:spLocks noGrp="1"/>
          </p:cNvSpPr>
          <p:nvPr>
            <p:ph idx="1"/>
          </p:nvPr>
        </p:nvSpPr>
        <p:spPr/>
        <p:txBody>
          <a:bodyPr/>
          <a:lstStyle/>
          <a:p>
            <a:pPr eaLnBrk="1" hangingPunct="1">
              <a:defRPr/>
            </a:pPr>
            <a:r>
              <a:rPr lang="en-US" sz="2400" b="1" dirty="0" smtClean="0">
                <a:solidFill>
                  <a:schemeClr val="bg1"/>
                </a:solidFill>
                <a:effectLst>
                  <a:outerShdw blurRad="38100" dist="38100" dir="2700000" algn="tl">
                    <a:srgbClr val="000000">
                      <a:alpha val="43137"/>
                    </a:srgbClr>
                  </a:outerShdw>
                </a:effectLst>
              </a:rPr>
              <a:t>Pure discovery students may learn less than with cookbook labs! </a:t>
            </a:r>
            <a:r>
              <a:rPr lang="en-US" sz="2400" dirty="0" smtClean="0">
                <a:solidFill>
                  <a:schemeClr val="bg1"/>
                </a:solidFill>
                <a:effectLst>
                  <a:outerShdw blurRad="38100" dist="38100" dir="2700000" algn="tl">
                    <a:srgbClr val="000000">
                      <a:alpha val="43137"/>
                    </a:srgbClr>
                  </a:outerShdw>
                </a:effectLst>
              </a:rPr>
              <a:t>(Mayer 2004)</a:t>
            </a:r>
          </a:p>
          <a:p>
            <a:pPr lvl="1" eaLnBrk="1" hangingPunct="1">
              <a:defRPr/>
            </a:pPr>
            <a:endParaRPr lang="en-US" sz="800" dirty="0" smtClean="0">
              <a:solidFill>
                <a:schemeClr val="bg1"/>
              </a:solidFill>
              <a:effectLst>
                <a:outerShdw blurRad="38100" dist="38100" dir="2700000" algn="tl">
                  <a:srgbClr val="000000">
                    <a:alpha val="43137"/>
                  </a:srgbClr>
                </a:outerShdw>
              </a:effectLst>
            </a:endParaRPr>
          </a:p>
          <a:p>
            <a:pPr lvl="1" eaLnBrk="1" hangingPunct="1">
              <a:defRPr/>
            </a:pPr>
            <a:r>
              <a:rPr lang="en-US" sz="2400" dirty="0" smtClean="0">
                <a:solidFill>
                  <a:schemeClr val="bg1"/>
                </a:solidFill>
                <a:effectLst>
                  <a:outerShdw blurRad="38100" dist="38100" dir="2700000" algn="tl">
                    <a:srgbClr val="000000">
                      <a:alpha val="43137"/>
                    </a:srgbClr>
                  </a:outerShdw>
                </a:effectLst>
              </a:rPr>
              <a:t>Memory overload, confused without directions, frustrated, lots of false starts. </a:t>
            </a:r>
          </a:p>
          <a:p>
            <a:pPr lvl="1" eaLnBrk="1" hangingPunct="1">
              <a:defRPr/>
            </a:pPr>
            <a:endParaRPr lang="en-US" sz="2400" dirty="0" smtClean="0">
              <a:solidFill>
                <a:schemeClr val="bg1"/>
              </a:solidFill>
              <a:effectLst>
                <a:outerShdw blurRad="38100" dist="38100" dir="2700000" algn="tl">
                  <a:srgbClr val="000000">
                    <a:alpha val="43137"/>
                  </a:srgbClr>
                </a:outerShdw>
              </a:effectLst>
            </a:endParaRPr>
          </a:p>
          <a:p>
            <a:pPr lvl="1" eaLnBrk="1" hangingPunct="1">
              <a:defRPr/>
            </a:pPr>
            <a:r>
              <a:rPr lang="en-US" sz="2400" dirty="0" smtClean="0">
                <a:solidFill>
                  <a:schemeClr val="bg1"/>
                </a:solidFill>
                <a:effectLst>
                  <a:outerShdw blurRad="38100" dist="38100" dir="2700000" algn="tl">
                    <a:srgbClr val="000000">
                      <a:alpha val="43137"/>
                    </a:srgbClr>
                  </a:outerShdw>
                </a:effectLst>
              </a:rPr>
              <a:t>Students don’t know what is important or what they have learned.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eaLnBrk="1" hangingPunct="1">
              <a:defRPr/>
            </a:pPr>
            <a:r>
              <a:rPr lang="en-US"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Learning Theories</a:t>
            </a:r>
          </a:p>
        </p:txBody>
      </p:sp>
      <p:sp>
        <p:nvSpPr>
          <p:cNvPr id="4" name="Content Placeholder 2"/>
          <p:cNvSpPr>
            <a:spLocks noGrp="1"/>
          </p:cNvSpPr>
          <p:nvPr>
            <p:ph idx="1"/>
          </p:nvPr>
        </p:nvSpPr>
        <p:spPr>
          <a:xfrm>
            <a:off x="457200" y="1524000"/>
            <a:ext cx="8686800" cy="6172200"/>
          </a:xfrm>
        </p:spPr>
        <p:txBody>
          <a:bodyPr/>
          <a:lstStyle/>
          <a:p>
            <a:pPr eaLnBrk="1" hangingPunct="1">
              <a:buFontTx/>
              <a:buNone/>
              <a:defRPr/>
            </a:pPr>
            <a:endParaRPr lang="en-US" sz="800" dirty="0" smtClean="0">
              <a:solidFill>
                <a:schemeClr val="bg1"/>
              </a:solidFill>
              <a:effectLst>
                <a:outerShdw blurRad="38100" dist="38100" dir="2700000" algn="tl">
                  <a:srgbClr val="000000">
                    <a:alpha val="43137"/>
                  </a:srgbClr>
                </a:outerShdw>
              </a:effectLst>
            </a:endParaRPr>
          </a:p>
          <a:p>
            <a:pPr eaLnBrk="1" hangingPunct="1">
              <a:defRPr/>
            </a:pPr>
            <a:endParaRPr lang="en-US" sz="800" dirty="0" smtClean="0">
              <a:solidFill>
                <a:schemeClr val="bg1"/>
              </a:solidFill>
              <a:effectLst>
                <a:outerShdw blurRad="38100" dist="38100" dir="2700000" algn="tl">
                  <a:srgbClr val="000000">
                    <a:alpha val="43137"/>
                  </a:srgbClr>
                </a:outerShdw>
              </a:effectLst>
            </a:endParaRPr>
          </a:p>
          <a:p>
            <a:pPr eaLnBrk="1" hangingPunct="1">
              <a:defRPr/>
            </a:pPr>
            <a:r>
              <a:rPr lang="en-US" sz="2400" b="1" dirty="0" smtClean="0">
                <a:solidFill>
                  <a:schemeClr val="bg1"/>
                </a:solidFill>
                <a:effectLst>
                  <a:outerShdw blurRad="38100" dist="38100" dir="2700000" algn="tl">
                    <a:srgbClr val="000000">
                      <a:alpha val="43137"/>
                    </a:srgbClr>
                  </a:outerShdw>
                </a:effectLst>
              </a:rPr>
              <a:t>Constructivism -  Students need a framework of the main ideas to build knowledge on. </a:t>
            </a:r>
            <a:r>
              <a:rPr lang="en-US" sz="2400" dirty="0" smtClean="0">
                <a:solidFill>
                  <a:schemeClr val="bg1"/>
                </a:solidFill>
                <a:effectLst>
                  <a:outerShdw blurRad="38100" dist="38100" dir="2700000" algn="tl">
                    <a:srgbClr val="000000">
                      <a:alpha val="43137"/>
                    </a:srgbClr>
                  </a:outerShdw>
                </a:effectLst>
              </a:rPr>
              <a:t>(</a:t>
            </a:r>
            <a:r>
              <a:rPr lang="en-US" sz="2400" dirty="0" err="1" smtClean="0">
                <a:solidFill>
                  <a:schemeClr val="bg1"/>
                </a:solidFill>
                <a:effectLst>
                  <a:outerShdw blurRad="38100" dist="38100" dir="2700000" algn="tl">
                    <a:srgbClr val="000000">
                      <a:alpha val="43137"/>
                    </a:srgbClr>
                  </a:outerShdw>
                </a:effectLst>
              </a:rPr>
              <a:t>Bransford</a:t>
            </a:r>
            <a:r>
              <a:rPr lang="en-US" sz="2400" dirty="0" smtClean="0">
                <a:solidFill>
                  <a:schemeClr val="bg1"/>
                </a:solidFill>
                <a:effectLst>
                  <a:outerShdw blurRad="38100" dist="38100" dir="2700000" algn="tl">
                    <a:srgbClr val="000000">
                      <a:alpha val="43137"/>
                    </a:srgbClr>
                  </a:outerShdw>
                </a:effectLst>
              </a:rPr>
              <a:t> et al 1999) </a:t>
            </a:r>
            <a:endParaRPr lang="en-US" sz="2400" b="1" dirty="0" smtClean="0">
              <a:solidFill>
                <a:schemeClr val="bg1"/>
              </a:solidFill>
              <a:effectLst>
                <a:outerShdw blurRad="38100" dist="38100" dir="2700000" algn="tl">
                  <a:srgbClr val="000000">
                    <a:alpha val="43137"/>
                  </a:srgbClr>
                </a:outerShdw>
              </a:effectLst>
            </a:endParaRPr>
          </a:p>
          <a:p>
            <a:pPr eaLnBrk="1" hangingPunct="1">
              <a:buFontTx/>
              <a:buNone/>
              <a:defRPr/>
            </a:pPr>
            <a:r>
              <a:rPr lang="en-US" sz="2400" b="1" dirty="0" smtClean="0">
                <a:solidFill>
                  <a:schemeClr val="bg1"/>
                </a:solidFill>
                <a:effectLst>
                  <a:outerShdw blurRad="38100" dist="38100" dir="2700000" algn="tl">
                    <a:srgbClr val="000000">
                      <a:alpha val="43137"/>
                    </a:srgbClr>
                  </a:outerShdw>
                </a:effectLst>
              </a:rPr>
              <a:t>	</a:t>
            </a:r>
            <a:r>
              <a:rPr lang="en-US" sz="2400" b="1" dirty="0" smtClean="0">
                <a:solidFill>
                  <a:srgbClr val="FFFF00"/>
                </a:solidFill>
                <a:effectLst>
                  <a:outerShdw blurRad="38100" dist="38100" dir="2700000" algn="tl">
                    <a:srgbClr val="000000">
                      <a:alpha val="43137"/>
                    </a:srgbClr>
                  </a:outerShdw>
                </a:effectLst>
                <a:latin typeface="Comic Sans MS" pitchFamily="66" charset="0"/>
              </a:rPr>
              <a:t>An active process where students are active sense makers </a:t>
            </a:r>
            <a:r>
              <a:rPr lang="en-US" sz="2400" b="1" dirty="0" smtClean="0">
                <a:solidFill>
                  <a:schemeClr val="bg1"/>
                </a:solidFill>
                <a:effectLst>
                  <a:outerShdw blurRad="38100" dist="38100" dir="2700000" algn="tl">
                    <a:srgbClr val="000000">
                      <a:alpha val="43137"/>
                    </a:srgbClr>
                  </a:outerShdw>
                </a:effectLst>
              </a:rPr>
              <a:t>– cognitive not behavioral. </a:t>
            </a:r>
          </a:p>
          <a:p>
            <a:pPr lvl="1" eaLnBrk="1" hangingPunct="1">
              <a:defRPr/>
            </a:pPr>
            <a:r>
              <a:rPr lang="en-US" sz="2400" dirty="0" smtClean="0">
                <a:solidFill>
                  <a:schemeClr val="bg1"/>
                </a:solidFill>
                <a:effectLst>
                  <a:outerShdw blurRad="38100" dist="38100" dir="2700000" algn="tl">
                    <a:srgbClr val="000000">
                      <a:alpha val="43137"/>
                    </a:srgbClr>
                  </a:outerShdw>
                </a:effectLst>
              </a:rPr>
              <a:t>Direct Instruction - no framework</a:t>
            </a:r>
          </a:p>
          <a:p>
            <a:pPr lvl="1" eaLnBrk="1" hangingPunct="1">
              <a:defRPr/>
            </a:pPr>
            <a:r>
              <a:rPr lang="en-US" sz="2400" dirty="0" smtClean="0">
                <a:solidFill>
                  <a:schemeClr val="bg1"/>
                </a:solidFill>
                <a:effectLst>
                  <a:outerShdw blurRad="38100" dist="38100" dir="2700000" algn="tl">
                    <a:srgbClr val="000000">
                      <a:alpha val="43137"/>
                    </a:srgbClr>
                  </a:outerShdw>
                </a:effectLst>
              </a:rPr>
              <a:t>Pure Discovery - about 500 years</a:t>
            </a:r>
          </a:p>
          <a:p>
            <a:pPr lvl="1" eaLnBrk="1" hangingPunct="1">
              <a:defRPr/>
            </a:pPr>
            <a:r>
              <a:rPr lang="en-US" sz="2400" dirty="0" smtClean="0">
                <a:solidFill>
                  <a:schemeClr val="bg1"/>
                </a:solidFill>
                <a:effectLst>
                  <a:outerShdw blurRad="38100" dist="38100" dir="2700000" algn="tl">
                    <a:srgbClr val="000000">
                      <a:alpha val="43137"/>
                    </a:srgbClr>
                  </a:outerShdw>
                </a:effectLst>
              </a:rPr>
              <a:t>Cognitive load (</a:t>
            </a:r>
            <a:r>
              <a:rPr lang="en-US" sz="2400" dirty="0" err="1" smtClean="0">
                <a:solidFill>
                  <a:schemeClr val="bg1"/>
                </a:solidFill>
                <a:effectLst>
                  <a:outerShdw blurRad="38100" dist="38100" dir="2700000" algn="tl">
                    <a:srgbClr val="000000">
                      <a:alpha val="43137"/>
                    </a:srgbClr>
                  </a:outerShdw>
                </a:effectLst>
              </a:rPr>
              <a:t>Sweller</a:t>
            </a:r>
            <a:r>
              <a:rPr lang="en-US" sz="2400" dirty="0" smtClean="0">
                <a:solidFill>
                  <a:schemeClr val="bg1"/>
                </a:solidFill>
                <a:effectLst>
                  <a:outerShdw blurRad="38100" dist="38100" dir="2700000" algn="tl">
                    <a:srgbClr val="000000">
                      <a:alpha val="43137"/>
                    </a:srgbClr>
                  </a:outerShdw>
                </a:effectLst>
              </a:rPr>
              <a:t>) </a:t>
            </a:r>
          </a:p>
          <a:p>
            <a:pPr lvl="1" eaLnBrk="1" hangingPunct="1">
              <a:defRPr/>
            </a:pPr>
            <a:r>
              <a:rPr lang="en-US" sz="2400" dirty="0" smtClean="0">
                <a:solidFill>
                  <a:schemeClr val="bg1"/>
                </a:solidFill>
                <a:effectLst>
                  <a:outerShdw blurRad="38100" dist="38100" dir="2700000" algn="tl">
                    <a:srgbClr val="000000">
                      <a:alpha val="43137"/>
                    </a:srgbClr>
                  </a:outerShdw>
                </a:effectLst>
              </a:rPr>
              <a:t>Contrasting Cases</a:t>
            </a:r>
          </a:p>
          <a:p>
            <a:pPr eaLnBrk="1" hangingPunct="1">
              <a:defRPr/>
            </a:pPr>
            <a:endParaRPr lang="en-US" sz="800" dirty="0" smtClean="0">
              <a:solidFill>
                <a:schemeClr val="bg1"/>
              </a:solidFill>
              <a:effectLst>
                <a:outerShdw blurRad="38100" dist="38100" dir="2700000" algn="tl">
                  <a:srgbClr val="000000">
                    <a:alpha val="43137"/>
                  </a:srgbClr>
                </a:outerShdw>
              </a:effectLst>
            </a:endParaRPr>
          </a:p>
          <a:p>
            <a:pPr lvl="1" eaLnBrk="1" hangingPunct="1">
              <a:defRPr/>
            </a:pPr>
            <a:endParaRPr lang="en-US" sz="2000"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eaLnBrk="1" hangingPunct="1">
              <a:defRPr/>
            </a:pPr>
            <a:r>
              <a:rPr lang="en-US"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Learning Theories</a:t>
            </a:r>
          </a:p>
        </p:txBody>
      </p:sp>
      <p:sp>
        <p:nvSpPr>
          <p:cNvPr id="4" name="Content Placeholder 2"/>
          <p:cNvSpPr>
            <a:spLocks noGrp="1"/>
          </p:cNvSpPr>
          <p:nvPr>
            <p:ph idx="1"/>
          </p:nvPr>
        </p:nvSpPr>
        <p:spPr>
          <a:xfrm>
            <a:off x="457200" y="1371600"/>
            <a:ext cx="8686800" cy="5105400"/>
          </a:xfrm>
        </p:spPr>
        <p:txBody>
          <a:bodyPr/>
          <a:lstStyle/>
          <a:p>
            <a:pPr eaLnBrk="1" hangingPunct="1">
              <a:buFontTx/>
              <a:buNone/>
              <a:defRPr/>
            </a:pPr>
            <a:endParaRPr lang="en-US" sz="800" dirty="0" smtClean="0">
              <a:solidFill>
                <a:schemeClr val="bg1"/>
              </a:solidFill>
              <a:effectLst>
                <a:outerShdw blurRad="38100" dist="38100" dir="2700000" algn="tl">
                  <a:srgbClr val="000000">
                    <a:alpha val="43137"/>
                  </a:srgbClr>
                </a:outerShdw>
              </a:effectLst>
            </a:endParaRPr>
          </a:p>
          <a:p>
            <a:pPr eaLnBrk="1" hangingPunct="1">
              <a:defRPr/>
            </a:pPr>
            <a:endParaRPr lang="en-US" sz="800" dirty="0" smtClean="0">
              <a:solidFill>
                <a:schemeClr val="bg1"/>
              </a:solidFill>
              <a:effectLst>
                <a:outerShdw blurRad="38100" dist="38100" dir="2700000" algn="tl">
                  <a:srgbClr val="000000">
                    <a:alpha val="43137"/>
                  </a:srgbClr>
                </a:outerShdw>
              </a:effectLst>
            </a:endParaRPr>
          </a:p>
          <a:p>
            <a:pPr eaLnBrk="1" hangingPunct="1">
              <a:defRPr/>
            </a:pPr>
            <a:endParaRPr lang="en-US" sz="800" dirty="0" smtClean="0">
              <a:solidFill>
                <a:schemeClr val="bg1"/>
              </a:solidFill>
              <a:effectLst>
                <a:outerShdw blurRad="38100" dist="38100" dir="2700000" algn="tl">
                  <a:srgbClr val="000000">
                    <a:alpha val="43137"/>
                  </a:srgbClr>
                </a:outerShdw>
              </a:effectLst>
            </a:endParaRPr>
          </a:p>
          <a:p>
            <a:pPr eaLnBrk="1" hangingPunct="1">
              <a:defRPr/>
            </a:pPr>
            <a:r>
              <a:rPr lang="en-US" sz="2400" b="1" dirty="0" smtClean="0">
                <a:solidFill>
                  <a:schemeClr val="bg1"/>
                </a:solidFill>
                <a:effectLst>
                  <a:outerShdw blurRad="38100" dist="38100" dir="2700000" algn="tl">
                    <a:srgbClr val="000000">
                      <a:alpha val="43137"/>
                    </a:srgbClr>
                  </a:outerShdw>
                </a:effectLst>
              </a:rPr>
              <a:t>Performance Mode vs. Learning Mode (</a:t>
            </a:r>
            <a:r>
              <a:rPr lang="en-US" sz="2400" b="1" dirty="0" err="1" smtClean="0">
                <a:solidFill>
                  <a:schemeClr val="bg1"/>
                </a:solidFill>
                <a:effectLst>
                  <a:outerShdw blurRad="38100" dist="38100" dir="2700000" algn="tl">
                    <a:srgbClr val="000000">
                      <a:alpha val="43137"/>
                    </a:srgbClr>
                  </a:outerShdw>
                </a:effectLst>
              </a:rPr>
              <a:t>Dweck</a:t>
            </a:r>
            <a:r>
              <a:rPr lang="en-US" sz="2400" b="1" dirty="0" smtClean="0">
                <a:solidFill>
                  <a:schemeClr val="bg1"/>
                </a:solidFill>
                <a:effectLst>
                  <a:outerShdw blurRad="38100" dist="38100" dir="2700000" algn="tl">
                    <a:srgbClr val="000000">
                      <a:alpha val="43137"/>
                    </a:srgbClr>
                  </a:outerShdw>
                </a:effectLst>
              </a:rPr>
              <a:t>)</a:t>
            </a:r>
          </a:p>
          <a:p>
            <a:pPr lvl="1" eaLnBrk="1" hangingPunct="1">
              <a:defRPr/>
            </a:pPr>
            <a:r>
              <a:rPr lang="en-US" sz="2400" dirty="0" smtClean="0">
                <a:solidFill>
                  <a:schemeClr val="bg1"/>
                </a:solidFill>
                <a:effectLst>
                  <a:outerShdw blurRad="38100" dist="38100" dir="2700000" algn="tl">
                    <a:srgbClr val="000000">
                      <a:alpha val="43137"/>
                    </a:srgbClr>
                  </a:outerShdw>
                </a:effectLst>
              </a:rPr>
              <a:t>Set of problems at their level</a:t>
            </a:r>
          </a:p>
          <a:p>
            <a:pPr lvl="1" eaLnBrk="1" hangingPunct="1">
              <a:defRPr/>
            </a:pPr>
            <a:r>
              <a:rPr lang="en-US" sz="2400" dirty="0" smtClean="0">
                <a:solidFill>
                  <a:schemeClr val="bg1"/>
                </a:solidFill>
                <a:effectLst>
                  <a:outerShdw blurRad="38100" dist="38100" dir="2700000" algn="tl">
                    <a:srgbClr val="000000">
                      <a:alpha val="43137"/>
                    </a:srgbClr>
                  </a:outerShdw>
                </a:effectLst>
              </a:rPr>
              <a:t>Set of problems just out of reach</a:t>
            </a:r>
          </a:p>
          <a:p>
            <a:pPr lvl="1" eaLnBrk="1" hangingPunct="1">
              <a:defRPr/>
            </a:pPr>
            <a:r>
              <a:rPr lang="en-US" sz="2400" dirty="0" smtClean="0">
                <a:solidFill>
                  <a:schemeClr val="bg1"/>
                </a:solidFill>
                <a:effectLst>
                  <a:outerShdw blurRad="38100" dist="38100" dir="2700000" algn="tl">
                    <a:srgbClr val="000000">
                      <a:alpha val="43137"/>
                    </a:srgbClr>
                  </a:outerShdw>
                </a:effectLst>
              </a:rPr>
              <a:t>Reaction depends on their view of intelligence </a:t>
            </a:r>
          </a:p>
          <a:p>
            <a:pPr eaLnBrk="1" hangingPunct="1">
              <a:defRPr/>
            </a:pPr>
            <a:endParaRPr lang="en-US" sz="2400" b="1" dirty="0" smtClean="0">
              <a:solidFill>
                <a:schemeClr val="bg1"/>
              </a:solidFill>
              <a:effectLst>
                <a:outerShdw blurRad="38100" dist="38100" dir="2700000" algn="tl">
                  <a:srgbClr val="000000">
                    <a:alpha val="43137"/>
                  </a:srgbClr>
                </a:outerShdw>
              </a:effectLst>
            </a:endParaRPr>
          </a:p>
          <a:p>
            <a:pPr eaLnBrk="1" hangingPunct="1">
              <a:defRPr/>
            </a:pPr>
            <a:r>
              <a:rPr lang="en-US" sz="2400" b="1" dirty="0" smtClean="0">
                <a:solidFill>
                  <a:schemeClr val="bg1"/>
                </a:solidFill>
                <a:effectLst>
                  <a:outerShdw blurRad="38100" dist="38100" dir="2700000" algn="tl">
                    <a:srgbClr val="000000">
                      <a:alpha val="43137"/>
                    </a:srgbClr>
                  </a:outerShdw>
                </a:effectLst>
              </a:rPr>
              <a:t>Math frame versus sense making frame (Bing &amp; Redish)</a:t>
            </a:r>
          </a:p>
          <a:p>
            <a:pPr lvl="1" eaLnBrk="1" hangingPunct="1">
              <a:defRPr/>
            </a:pPr>
            <a:endParaRPr lang="en-US" sz="2400" dirty="0" smtClean="0">
              <a:solidFill>
                <a:schemeClr val="bg1"/>
              </a:solidFill>
              <a:effectLst>
                <a:outerShdw blurRad="38100" dist="38100" dir="2700000" algn="tl">
                  <a:srgbClr val="000000">
                    <a:alpha val="43137"/>
                  </a:srgbClr>
                </a:outerShdw>
              </a:effectLst>
            </a:endParaRPr>
          </a:p>
          <a:p>
            <a:pPr eaLnBrk="1" hangingPunct="1">
              <a:defRPr/>
            </a:pPr>
            <a:r>
              <a:rPr lang="en-US" sz="2400" b="1" dirty="0" smtClean="0">
                <a:solidFill>
                  <a:schemeClr val="bg1"/>
                </a:solidFill>
                <a:effectLst>
                  <a:outerShdw blurRad="38100" dist="38100" dir="2700000" algn="tl">
                    <a:srgbClr val="000000">
                      <a:alpha val="43137"/>
                    </a:srgbClr>
                  </a:outerShdw>
                </a:effectLst>
              </a:rPr>
              <a:t>Motivation.  What is the game?</a:t>
            </a:r>
          </a:p>
          <a:p>
            <a:pPr lvl="1" eaLnBrk="1" hangingPunct="1">
              <a:defRPr/>
            </a:pPr>
            <a:r>
              <a:rPr lang="en-US" sz="2400" dirty="0" smtClean="0">
                <a:solidFill>
                  <a:schemeClr val="bg1"/>
                </a:solidFill>
                <a:effectLst>
                  <a:outerShdw blurRad="38100" dist="38100" dir="2700000" algn="tl">
                    <a:srgbClr val="000000">
                      <a:alpha val="43137"/>
                    </a:srgbClr>
                  </a:outerShdw>
                </a:effectLst>
              </a:rPr>
              <a:t>The way the problem is set up determines the mode students engage in.</a:t>
            </a:r>
          </a:p>
          <a:p>
            <a:pPr lvl="1" eaLnBrk="1" hangingPunct="1">
              <a:defRPr/>
            </a:pPr>
            <a:endParaRPr lang="en-US" sz="2000"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13046</TotalTime>
  <Words>1618</Words>
  <Application>Microsoft Office PowerPoint</Application>
  <PresentationFormat>On-screen Show (4:3)</PresentationFormat>
  <Paragraphs>371</Paragraphs>
  <Slides>42</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Default Design</vt:lpstr>
      <vt:lpstr>Document</vt:lpstr>
      <vt:lpstr>A Balance – Teacher &amp; Researcher </vt:lpstr>
      <vt:lpstr>PhET Team</vt:lpstr>
      <vt:lpstr>Introduction</vt:lpstr>
      <vt:lpstr>Slide 4</vt:lpstr>
      <vt:lpstr>Research says….</vt:lpstr>
      <vt:lpstr>Slide 6</vt:lpstr>
      <vt:lpstr>Research Says…</vt:lpstr>
      <vt:lpstr>Learning Theories</vt:lpstr>
      <vt:lpstr>Learning Theories</vt:lpstr>
      <vt:lpstr>Unique Environment for Learning and Research</vt:lpstr>
      <vt:lpstr>Unique Environment for Learning</vt:lpstr>
      <vt:lpstr>Unique Environment for Learning</vt:lpstr>
      <vt:lpstr>Slide 13</vt:lpstr>
      <vt:lpstr>Slide 14</vt:lpstr>
      <vt:lpstr>Slide 15</vt:lpstr>
      <vt:lpstr>Slide 16</vt:lpstr>
      <vt:lpstr>Slide 17</vt:lpstr>
      <vt:lpstr>Lab (Algebra-based Physics)</vt:lpstr>
      <vt:lpstr>Quantum Mechanics Course  </vt:lpstr>
      <vt:lpstr>Student Comparisons</vt:lpstr>
      <vt:lpstr>Simulation Interviews</vt:lpstr>
      <vt:lpstr>Minimal Guidance </vt:lpstr>
      <vt:lpstr>Appropriate Scaffolding applies to all learning</vt:lpstr>
      <vt:lpstr>Levels of Guidance in Interviews</vt:lpstr>
      <vt:lpstr>Gently Guided (GG)</vt:lpstr>
      <vt:lpstr>Driving Questions (DQ)</vt:lpstr>
      <vt:lpstr>GG     DQ</vt:lpstr>
      <vt:lpstr>What did students notice?</vt:lpstr>
      <vt:lpstr>What did students notice?</vt:lpstr>
      <vt:lpstr>Missing Pieces (MP)</vt:lpstr>
      <vt:lpstr>What did students notice?   Missing Pieces (MP)</vt:lpstr>
      <vt:lpstr>Research says….</vt:lpstr>
      <vt:lpstr>Slide 33</vt:lpstr>
      <vt:lpstr>Workshop Goals </vt:lpstr>
      <vt:lpstr>Journal Activity I:  </vt:lpstr>
      <vt:lpstr>Journal Activity I:  </vt:lpstr>
      <vt:lpstr>Journal Activity II: Compare research questions/data </vt:lpstr>
      <vt:lpstr>Evidence </vt:lpstr>
      <vt:lpstr>What could you publish?</vt:lpstr>
      <vt:lpstr>Create a study</vt:lpstr>
      <vt:lpstr>Sim study ideas</vt:lpstr>
      <vt:lpstr>Gently Guided (GG)</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Interface Design Guidelines for Engagement and Learning</dc:title>
  <dc:creator>Wendy Adams</dc:creator>
  <cp:lastModifiedBy>wkadams</cp:lastModifiedBy>
  <cp:revision>89</cp:revision>
  <dcterms:created xsi:type="dcterms:W3CDTF">2006-07-25T04:47:55Z</dcterms:created>
  <dcterms:modified xsi:type="dcterms:W3CDTF">2009-07-26T20:59:18Z</dcterms:modified>
</cp:coreProperties>
</file>